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9"/>
  </p:notesMasterIdLst>
  <p:sldIdLst>
    <p:sldId id="256" r:id="rId2"/>
    <p:sldId id="260" r:id="rId3"/>
    <p:sldId id="313" r:id="rId4"/>
    <p:sldId id="261" r:id="rId5"/>
    <p:sldId id="317" r:id="rId6"/>
    <p:sldId id="271" r:id="rId7"/>
    <p:sldId id="298" r:id="rId8"/>
    <p:sldId id="314" r:id="rId9"/>
    <p:sldId id="263" r:id="rId10"/>
    <p:sldId id="316" r:id="rId11"/>
    <p:sldId id="277" r:id="rId12"/>
    <p:sldId id="318" r:id="rId13"/>
    <p:sldId id="319" r:id="rId14"/>
    <p:sldId id="320" r:id="rId15"/>
    <p:sldId id="321" r:id="rId16"/>
    <p:sldId id="265" r:id="rId17"/>
    <p:sldId id="315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arlow" panose="020B0604020202020204" charset="0"/>
      <p:regular r:id="rId24"/>
      <p:bold r:id="rId25"/>
      <p:italic r:id="rId26"/>
      <p:boldItalic r:id="rId27"/>
    </p:embeddedFont>
    <p:embeddedFont>
      <p:font typeface="Hammersmith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4D099D-DF39-473C-A3AE-7DE26502A579}">
  <a:tblStyle styleId="{694D099D-DF39-473C-A3AE-7DE26502A5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Потребление фактически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0-42D9-4EC2-9408-AF80E0DDFBCE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2D9-4EC2-9408-AF80E0DDFBCE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2D9-4EC2-9408-AF80E0DDFBCE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</c:spPr>
            <c:extLst>
              <c:ext xmlns:c16="http://schemas.microsoft.com/office/drawing/2014/chart" uri="{C3380CC4-5D6E-409C-BE32-E72D297353CC}">
                <c16:uniqueId val="{00000003-42D9-4EC2-9408-AF80E0DDFBCE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42D9-4EC2-9408-AF80E0DDFBCE}"/>
              </c:ext>
            </c:extLst>
          </c:dPt>
          <c:dLbls>
            <c:dLbl>
              <c:idx val="3"/>
              <c:layout>
                <c:manualLayout>
                  <c:x val="-2.1707103466045173E-2"/>
                  <c:y val="-5.40840807477848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D9-4EC2-9408-AF80E0DDFBCE}"/>
                </c:ext>
              </c:extLst>
            </c:dLbl>
            <c:dLbl>
              <c:idx val="4"/>
              <c:layout>
                <c:manualLayout>
                  <c:x val="4.7801426319061507E-2"/>
                  <c:y val="-5.40840807477848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D9-4EC2-9408-AF80E0DDFB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птица</c:v>
                </c:pt>
                <c:pt idx="1">
                  <c:v>говядина</c:v>
                </c:pt>
                <c:pt idx="2">
                  <c:v>свинина</c:v>
                </c:pt>
                <c:pt idx="3">
                  <c:v>баранина</c:v>
                </c:pt>
                <c:pt idx="4">
                  <c:v>другие виды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0.42700000000000021</c:v>
                </c:pt>
                <c:pt idx="1">
                  <c:v>0.15900000000000009</c:v>
                </c:pt>
                <c:pt idx="2" formatCode="0%">
                  <c:v>0.39000000000000018</c:v>
                </c:pt>
                <c:pt idx="3">
                  <c:v>1.7000000000000005E-2</c:v>
                </c:pt>
                <c:pt idx="4">
                  <c:v>7.0000000000000036E-3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D9-4EC2-9408-AF80E0DDFB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37202013015101E-2"/>
          <c:y val="0.24075440566663764"/>
          <c:w val="0.50407017423595957"/>
          <c:h val="0.640305356461894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Потребление фактически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0B8-4181-BBE0-AC2351796D0E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0B8-4181-BBE0-AC2351796D0E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0B8-4181-BBE0-AC2351796D0E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</c:spPr>
            <c:extLst>
              <c:ext xmlns:c16="http://schemas.microsoft.com/office/drawing/2014/chart" uri="{C3380CC4-5D6E-409C-BE32-E72D297353CC}">
                <c16:uniqueId val="{00000007-60B8-4181-BBE0-AC2351796D0E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0B8-4181-BBE0-AC2351796D0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птица</c:v>
                </c:pt>
                <c:pt idx="1">
                  <c:v>говядина</c:v>
                </c:pt>
                <c:pt idx="2">
                  <c:v>свинина</c:v>
                </c:pt>
                <c:pt idx="3">
                  <c:v>баранина</c:v>
                </c:pt>
                <c:pt idx="4">
                  <c:v>другие виды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0.54</c:v>
                </c:pt>
                <c:pt idx="1">
                  <c:v>0.19</c:v>
                </c:pt>
                <c:pt idx="2" formatCode="0%">
                  <c:v>0.14000000000000001</c:v>
                </c:pt>
                <c:pt idx="3">
                  <c:v>7.0000000000000007E-2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B8-4181-BBE0-AC2351796D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6EC00-70FF-4BC8-B841-E725D94D237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547B0DB4-5D44-4F48-9B5B-5F7449725461}" type="pres">
      <dgm:prSet presAssocID="{7DB6EC00-70FF-4BC8-B841-E725D94D2374}" presName="Name0" presStyleCnt="0">
        <dgm:presLayoutVars>
          <dgm:dir/>
        </dgm:presLayoutVars>
      </dgm:prSet>
      <dgm:spPr/>
    </dgm:pt>
    <dgm:pt modelId="{8A7C4E5E-14DD-4D8C-9FB7-9B0250B6EC3C}" type="pres">
      <dgm:prSet presAssocID="{7DB6EC00-70FF-4BC8-B841-E725D94D2374}" presName="maxNode" presStyleCnt="0"/>
      <dgm:spPr/>
    </dgm:pt>
    <dgm:pt modelId="{66043F79-8E89-4527-A4C9-10B527A48417}" type="pres">
      <dgm:prSet presAssocID="{7DB6EC00-70FF-4BC8-B841-E725D94D2374}" presName="Name33" presStyleCnt="0"/>
      <dgm:spPr/>
    </dgm:pt>
  </dgm:ptLst>
  <dgm:cxnLst>
    <dgm:cxn modelId="{BB997358-39AA-41F3-A2DF-2F6A93443F49}" type="presOf" srcId="{7DB6EC00-70FF-4BC8-B841-E725D94D2374}" destId="{547B0DB4-5D44-4F48-9B5B-5F7449725461}" srcOrd="0" destOrd="0" presId="urn:microsoft.com/office/officeart/2008/layout/AccentedPicture"/>
    <dgm:cxn modelId="{F04A3F2B-938A-4682-B75F-7F89C4C9A8FD}" type="presParOf" srcId="{547B0DB4-5D44-4F48-9B5B-5F7449725461}" destId="{8A7C4E5E-14DD-4D8C-9FB7-9B0250B6EC3C}" srcOrd="0" destOrd="0" presId="urn:microsoft.com/office/officeart/2008/layout/AccentedPicture"/>
    <dgm:cxn modelId="{880CAA7A-6007-48E9-9D69-E11F4B66F482}" type="presParOf" srcId="{8A7C4E5E-14DD-4D8C-9FB7-9B0250B6EC3C}" destId="{66043F79-8E89-4527-A4C9-10B527A4841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2082a34b7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2082a34b7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2082a34b7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2082a34b7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зависимости от хозяйственных, организационных, экономических и  природных условий, а также от целей, которые ставятся хозяйствами, применяют различные виды межпородного скрещивания.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08426623bd_0_17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2" name="Google Shape;2372;g208426623bd_0_17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Исследования</a:t>
            </a:r>
          </a:p>
          <a:p>
            <a:r>
              <a:rPr lang="ru-RU" b="1" dirty="0" smtClean="0"/>
              <a:t>Отечественные учёные-селекционеры</a:t>
            </a:r>
            <a:r>
              <a:rPr lang="ru-RU" dirty="0" smtClean="0"/>
              <a:t> путём скрещивания местных грубошёрстных маток с баранами английских мясошёрстных пород установили повышение живой массы и скороспелости помесей. Путем такого скрещивания созданы такие отечественные породы, как горьковская, советская мясошёрстная, русская длинношёрстная.</a:t>
            </a:r>
          </a:p>
          <a:p>
            <a:r>
              <a:rPr lang="ru-RU" b="1" dirty="0" smtClean="0"/>
              <a:t>На </a:t>
            </a:r>
            <a:r>
              <a:rPr lang="ru-RU" b="1" dirty="0" err="1" smtClean="0"/>
              <a:t>племзаводе</a:t>
            </a:r>
            <a:r>
              <a:rPr lang="ru-RU" b="1" dirty="0" smtClean="0"/>
              <a:t> «Восток» Ставропольского края</a:t>
            </a:r>
            <a:r>
              <a:rPr lang="ru-RU" dirty="0" smtClean="0"/>
              <a:t> были получены помеси от скрещивания маток ставропольской породы с баранами линкольн и ромни-марш. Помесные животные отличались высоким уровнем мясной и шёрстной продуктивности, что послужило созданию северокавказской мясошёрстной породы овец.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208426623bd_0_17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208426623bd_0_17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g208426623bd_0_17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5" name="Google Shape;3035;g208426623bd_0_17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208426623bd_0_17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0" name="Google Shape;2050;g208426623bd_0_17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014013"/>
            <a:ext cx="39918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778488"/>
            <a:ext cx="3858900" cy="3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5163325" y="779700"/>
            <a:ext cx="3213600" cy="35841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12" name="Google Shape;12;p2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13" name="Google Shape;13;p2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6">
    <p:bg>
      <p:bgPr>
        <a:solidFill>
          <a:schemeClr val="accent2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7"/>
          <p:cNvSpPr txBox="1">
            <a:spLocks noGrp="1"/>
          </p:cNvSpPr>
          <p:nvPr>
            <p:ph type="title"/>
          </p:nvPr>
        </p:nvSpPr>
        <p:spPr>
          <a:xfrm>
            <a:off x="713100" y="54158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7"/>
          <p:cNvSpPr txBox="1">
            <a:spLocks noGrp="1"/>
          </p:cNvSpPr>
          <p:nvPr>
            <p:ph type="subTitle" idx="1"/>
          </p:nvPr>
        </p:nvSpPr>
        <p:spPr>
          <a:xfrm>
            <a:off x="931213" y="1530100"/>
            <a:ext cx="264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30" name="Google Shape;730;p17"/>
          <p:cNvSpPr txBox="1">
            <a:spLocks noGrp="1"/>
          </p:cNvSpPr>
          <p:nvPr>
            <p:ph type="subTitle" idx="2"/>
          </p:nvPr>
        </p:nvSpPr>
        <p:spPr>
          <a:xfrm>
            <a:off x="931225" y="1829275"/>
            <a:ext cx="264810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7"/>
          <p:cNvSpPr txBox="1">
            <a:spLocks noGrp="1"/>
          </p:cNvSpPr>
          <p:nvPr>
            <p:ph type="subTitle" idx="3"/>
          </p:nvPr>
        </p:nvSpPr>
        <p:spPr>
          <a:xfrm>
            <a:off x="931213" y="3119250"/>
            <a:ext cx="264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32" name="Google Shape;732;p17"/>
          <p:cNvSpPr txBox="1">
            <a:spLocks noGrp="1"/>
          </p:cNvSpPr>
          <p:nvPr>
            <p:ph type="subTitle" idx="4"/>
          </p:nvPr>
        </p:nvSpPr>
        <p:spPr>
          <a:xfrm>
            <a:off x="931225" y="3418425"/>
            <a:ext cx="264810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7"/>
          <p:cNvSpPr txBox="1">
            <a:spLocks noGrp="1"/>
          </p:cNvSpPr>
          <p:nvPr>
            <p:ph type="subTitle" idx="5"/>
          </p:nvPr>
        </p:nvSpPr>
        <p:spPr>
          <a:xfrm>
            <a:off x="5564687" y="1530100"/>
            <a:ext cx="264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34" name="Google Shape;734;p17"/>
          <p:cNvSpPr txBox="1">
            <a:spLocks noGrp="1"/>
          </p:cNvSpPr>
          <p:nvPr>
            <p:ph type="subTitle" idx="6"/>
          </p:nvPr>
        </p:nvSpPr>
        <p:spPr>
          <a:xfrm>
            <a:off x="5564684" y="1829275"/>
            <a:ext cx="264810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7"/>
          <p:cNvSpPr txBox="1">
            <a:spLocks noGrp="1"/>
          </p:cNvSpPr>
          <p:nvPr>
            <p:ph type="subTitle" idx="7"/>
          </p:nvPr>
        </p:nvSpPr>
        <p:spPr>
          <a:xfrm>
            <a:off x="5564687" y="3119250"/>
            <a:ext cx="264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36" name="Google Shape;736;p17"/>
          <p:cNvSpPr txBox="1">
            <a:spLocks noGrp="1"/>
          </p:cNvSpPr>
          <p:nvPr>
            <p:ph type="subTitle" idx="8"/>
          </p:nvPr>
        </p:nvSpPr>
        <p:spPr>
          <a:xfrm>
            <a:off x="5564684" y="3418425"/>
            <a:ext cx="264810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737" name="Google Shape;737;p17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738" name="Google Shape;738;p17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42" name="Google Shape;742;p17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3" name="Google Shape;743;p17"/>
          <p:cNvGrpSpPr/>
          <p:nvPr/>
        </p:nvGrpSpPr>
        <p:grpSpPr>
          <a:xfrm>
            <a:off x="8297894" y="4326058"/>
            <a:ext cx="904875" cy="928325"/>
            <a:chOff x="-467250" y="-103637"/>
            <a:chExt cx="904875" cy="928325"/>
          </a:xfrm>
        </p:grpSpPr>
        <p:sp>
          <p:nvSpPr>
            <p:cNvPr id="744" name="Google Shape;744;p17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17"/>
          <p:cNvGrpSpPr/>
          <p:nvPr/>
        </p:nvGrpSpPr>
        <p:grpSpPr>
          <a:xfrm>
            <a:off x="2161390" y="41796"/>
            <a:ext cx="904875" cy="327150"/>
            <a:chOff x="2272090" y="4765485"/>
            <a:chExt cx="904875" cy="327150"/>
          </a:xfrm>
        </p:grpSpPr>
        <p:sp>
          <p:nvSpPr>
            <p:cNvPr id="801" name="Google Shape;801;p17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2">
    <p:bg>
      <p:bgPr>
        <a:solidFill>
          <a:schemeClr val="accent2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713100" y="54158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21"/>
          <p:cNvSpPr txBox="1">
            <a:spLocks noGrp="1"/>
          </p:cNvSpPr>
          <p:nvPr>
            <p:ph type="body" idx="1"/>
          </p:nvPr>
        </p:nvSpPr>
        <p:spPr>
          <a:xfrm>
            <a:off x="713100" y="1515300"/>
            <a:ext cx="7717800" cy="23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1031" name="Google Shape;1031;p21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1032" name="Google Shape;1032;p21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6" name="Google Shape;1036;p21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37" name="Google Shape;1037;p21"/>
          <p:cNvGrpSpPr/>
          <p:nvPr/>
        </p:nvGrpSpPr>
        <p:grpSpPr>
          <a:xfrm>
            <a:off x="1930990" y="4776280"/>
            <a:ext cx="904875" cy="327150"/>
            <a:chOff x="2272090" y="4765485"/>
            <a:chExt cx="904875" cy="327150"/>
          </a:xfrm>
        </p:grpSpPr>
        <p:sp>
          <p:nvSpPr>
            <p:cNvPr id="1038" name="Google Shape;1038;p21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solidFill>
          <a:schemeClr val="accent2"/>
        </a:solidFill>
        <a:effectLst/>
      </p:bgPr>
    </p:bg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" name="Google Shape;1280;p25"/>
          <p:cNvGrpSpPr/>
          <p:nvPr/>
        </p:nvGrpSpPr>
        <p:grpSpPr>
          <a:xfrm>
            <a:off x="8171919" y="-212455"/>
            <a:ext cx="904875" cy="928325"/>
            <a:chOff x="-467250" y="-103637"/>
            <a:chExt cx="904875" cy="928325"/>
          </a:xfrm>
        </p:grpSpPr>
        <p:sp>
          <p:nvSpPr>
            <p:cNvPr id="1281" name="Google Shape;1281;p25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5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5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" name="Google Shape;1337;p25"/>
          <p:cNvGrpSpPr/>
          <p:nvPr/>
        </p:nvGrpSpPr>
        <p:grpSpPr>
          <a:xfrm>
            <a:off x="1052890" y="4783693"/>
            <a:ext cx="904875" cy="928325"/>
            <a:chOff x="-467250" y="-103637"/>
            <a:chExt cx="904875" cy="928325"/>
          </a:xfrm>
        </p:grpSpPr>
        <p:sp>
          <p:nvSpPr>
            <p:cNvPr id="1338" name="Google Shape;1338;p25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bg>
      <p:bgPr>
        <a:solidFill>
          <a:schemeClr val="accent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26"/>
          <p:cNvGrpSpPr/>
          <p:nvPr/>
        </p:nvGrpSpPr>
        <p:grpSpPr>
          <a:xfrm>
            <a:off x="-315096" y="-216945"/>
            <a:ext cx="904875" cy="928325"/>
            <a:chOff x="-467250" y="-103637"/>
            <a:chExt cx="904875" cy="928325"/>
          </a:xfrm>
        </p:grpSpPr>
        <p:sp>
          <p:nvSpPr>
            <p:cNvPr id="1396" name="Google Shape;1396;p26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26"/>
          <p:cNvGrpSpPr/>
          <p:nvPr/>
        </p:nvGrpSpPr>
        <p:grpSpPr>
          <a:xfrm>
            <a:off x="8301822" y="4466723"/>
            <a:ext cx="904875" cy="928325"/>
            <a:chOff x="-467250" y="-103637"/>
            <a:chExt cx="904875" cy="928325"/>
          </a:xfrm>
        </p:grpSpPr>
        <p:sp>
          <p:nvSpPr>
            <p:cNvPr id="1453" name="Google Shape;1453;p26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09" name="Google Shape;1509;p26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3982150"/>
            <a:ext cx="4277700" cy="7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0" y="2233775"/>
            <a:ext cx="3858900" cy="14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20343" y="905550"/>
            <a:ext cx="1097400" cy="1097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572000" y="3890550"/>
            <a:ext cx="38589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847932" y="779700"/>
            <a:ext cx="3213600" cy="35841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23" name="Google Shape;23;p3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24" name="Google Shape;24;p3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" name="Google Shape;28;p3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" name="Google Shape;29;p3"/>
          <p:cNvGrpSpPr/>
          <p:nvPr/>
        </p:nvGrpSpPr>
        <p:grpSpPr>
          <a:xfrm>
            <a:off x="6463090" y="4765485"/>
            <a:ext cx="904875" cy="327150"/>
            <a:chOff x="2272090" y="4765485"/>
            <a:chExt cx="904875" cy="327150"/>
          </a:xfrm>
        </p:grpSpPr>
        <p:sp>
          <p:nvSpPr>
            <p:cNvPr id="30" name="Google Shape;30;p3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713100" y="541575"/>
            <a:ext cx="42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439700" y="1504950"/>
            <a:ext cx="34266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1439700" y="1804125"/>
            <a:ext cx="34266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439700" y="3046822"/>
            <a:ext cx="34266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1439700" y="3346000"/>
            <a:ext cx="34266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>
            <a:spLocks noGrp="1"/>
          </p:cNvSpPr>
          <p:nvPr>
            <p:ph type="pic" idx="5"/>
          </p:nvPr>
        </p:nvSpPr>
        <p:spPr>
          <a:xfrm>
            <a:off x="5216028" y="779700"/>
            <a:ext cx="3213600" cy="35841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127" name="Google Shape;127;p5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128" name="Google Shape;128;p5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2" name="Google Shape;132;p5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713100" y="54158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35" name="Google Shape;135;p6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136" name="Google Shape;136;p6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6"/>
          <p:cNvGrpSpPr/>
          <p:nvPr/>
        </p:nvGrpSpPr>
        <p:grpSpPr>
          <a:xfrm>
            <a:off x="2161390" y="41796"/>
            <a:ext cx="904875" cy="327150"/>
            <a:chOff x="2272090" y="4765485"/>
            <a:chExt cx="904875" cy="327150"/>
          </a:xfrm>
        </p:grpSpPr>
        <p:sp>
          <p:nvSpPr>
            <p:cNvPr id="141" name="Google Shape;141;p6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5" name="Google Shape;165;p6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6" name="Google Shape;166;p6"/>
          <p:cNvGrpSpPr/>
          <p:nvPr/>
        </p:nvGrpSpPr>
        <p:grpSpPr>
          <a:xfrm>
            <a:off x="6121990" y="4776280"/>
            <a:ext cx="904875" cy="327150"/>
            <a:chOff x="2272090" y="4765485"/>
            <a:chExt cx="904875" cy="327150"/>
          </a:xfrm>
        </p:grpSpPr>
        <p:sp>
          <p:nvSpPr>
            <p:cNvPr id="167" name="Google Shape;167;p6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388100" y="1081375"/>
            <a:ext cx="63678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228" name="Google Shape;228;p8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229" name="Google Shape;229;p8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3" name="Google Shape;233;p8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4" name="Google Shape;234;p8"/>
          <p:cNvGrpSpPr/>
          <p:nvPr/>
        </p:nvGrpSpPr>
        <p:grpSpPr>
          <a:xfrm>
            <a:off x="8317104" y="3792658"/>
            <a:ext cx="904875" cy="928325"/>
            <a:chOff x="-467250" y="-103637"/>
            <a:chExt cx="904875" cy="928325"/>
          </a:xfrm>
        </p:grpSpPr>
        <p:sp>
          <p:nvSpPr>
            <p:cNvPr id="235" name="Google Shape;235;p8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 txBox="1">
            <a:spLocks noGrp="1"/>
          </p:cNvSpPr>
          <p:nvPr>
            <p:ph type="subTitle" idx="1"/>
          </p:nvPr>
        </p:nvSpPr>
        <p:spPr>
          <a:xfrm>
            <a:off x="2307300" y="2286005"/>
            <a:ext cx="4529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3" name="Google Shape;293;p9"/>
          <p:cNvSpPr txBox="1">
            <a:spLocks noGrp="1"/>
          </p:cNvSpPr>
          <p:nvPr>
            <p:ph type="title"/>
          </p:nvPr>
        </p:nvSpPr>
        <p:spPr>
          <a:xfrm>
            <a:off x="2307300" y="1637105"/>
            <a:ext cx="45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9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295" name="Google Shape;295;p9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9"/>
          <p:cNvGrpSpPr/>
          <p:nvPr/>
        </p:nvGrpSpPr>
        <p:grpSpPr>
          <a:xfrm>
            <a:off x="3913990" y="41796"/>
            <a:ext cx="904875" cy="327150"/>
            <a:chOff x="2272090" y="4765485"/>
            <a:chExt cx="904875" cy="327150"/>
          </a:xfrm>
        </p:grpSpPr>
        <p:sp>
          <p:nvSpPr>
            <p:cNvPr id="300" name="Google Shape;300;p9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24" name="Google Shape;324;p9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5" name="Google Shape;325;p9"/>
          <p:cNvGrpSpPr/>
          <p:nvPr/>
        </p:nvGrpSpPr>
        <p:grpSpPr>
          <a:xfrm>
            <a:off x="6121990" y="4776280"/>
            <a:ext cx="904875" cy="327150"/>
            <a:chOff x="2272090" y="4765485"/>
            <a:chExt cx="904875" cy="327150"/>
          </a:xfrm>
        </p:grpSpPr>
        <p:sp>
          <p:nvSpPr>
            <p:cNvPr id="326" name="Google Shape;326;p9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 txBox="1">
            <a:spLocks noGrp="1"/>
          </p:cNvSpPr>
          <p:nvPr>
            <p:ph type="body" idx="1"/>
          </p:nvPr>
        </p:nvSpPr>
        <p:spPr>
          <a:xfrm>
            <a:off x="713100" y="3999000"/>
            <a:ext cx="7717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ammersmith One"/>
              <a:buNone/>
              <a:defRPr sz="32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</a:lstStyle>
          <a:p>
            <a:endParaRPr/>
          </a:p>
        </p:txBody>
      </p:sp>
      <p:grpSp>
        <p:nvGrpSpPr>
          <p:cNvPr id="352" name="Google Shape;352;p10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353" name="Google Shape;353;p10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0"/>
          <p:cNvGrpSpPr/>
          <p:nvPr/>
        </p:nvGrpSpPr>
        <p:grpSpPr>
          <a:xfrm>
            <a:off x="2161390" y="41796"/>
            <a:ext cx="904875" cy="327150"/>
            <a:chOff x="2272090" y="4765485"/>
            <a:chExt cx="904875" cy="327150"/>
          </a:xfrm>
        </p:grpSpPr>
        <p:sp>
          <p:nvSpPr>
            <p:cNvPr id="358" name="Google Shape;358;p10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82" name="Google Shape;382;p10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3" name="Google Shape;383;p10"/>
          <p:cNvGrpSpPr/>
          <p:nvPr/>
        </p:nvGrpSpPr>
        <p:grpSpPr>
          <a:xfrm>
            <a:off x="6121990" y="4776280"/>
            <a:ext cx="904875" cy="327150"/>
            <a:chOff x="2272090" y="4765485"/>
            <a:chExt cx="904875" cy="327150"/>
          </a:xfrm>
        </p:grpSpPr>
        <p:sp>
          <p:nvSpPr>
            <p:cNvPr id="384" name="Google Shape;384;p10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8">
    <p:bg>
      <p:bgPr>
        <a:solidFill>
          <a:schemeClr val="accent2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4"/>
          <p:cNvSpPr/>
          <p:nvPr/>
        </p:nvSpPr>
        <p:spPr>
          <a:xfrm>
            <a:off x="0" y="3982150"/>
            <a:ext cx="4277700" cy="7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4"/>
          <p:cNvSpPr txBox="1">
            <a:spLocks noGrp="1"/>
          </p:cNvSpPr>
          <p:nvPr>
            <p:ph type="title"/>
          </p:nvPr>
        </p:nvSpPr>
        <p:spPr>
          <a:xfrm>
            <a:off x="4699500" y="3608525"/>
            <a:ext cx="3731400" cy="4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588" name="Google Shape;588;p14"/>
          <p:cNvSpPr txBox="1">
            <a:spLocks noGrp="1"/>
          </p:cNvSpPr>
          <p:nvPr>
            <p:ph type="subTitle" idx="1"/>
          </p:nvPr>
        </p:nvSpPr>
        <p:spPr>
          <a:xfrm>
            <a:off x="4699500" y="1108375"/>
            <a:ext cx="3731400" cy="24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589" name="Google Shape;589;p14"/>
          <p:cNvGrpSpPr/>
          <p:nvPr/>
        </p:nvGrpSpPr>
        <p:grpSpPr>
          <a:xfrm>
            <a:off x="0" y="0"/>
            <a:ext cx="136200" cy="5147742"/>
            <a:chOff x="0" y="4200"/>
            <a:chExt cx="136200" cy="5143627"/>
          </a:xfrm>
        </p:grpSpPr>
        <p:sp>
          <p:nvSpPr>
            <p:cNvPr id="590" name="Google Shape;590;p14"/>
            <p:cNvSpPr/>
            <p:nvPr/>
          </p:nvSpPr>
          <p:spPr>
            <a:xfrm>
              <a:off x="0" y="1798327"/>
              <a:ext cx="136200" cy="334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0" y="1200285"/>
              <a:ext cx="136200" cy="59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0" y="602242"/>
              <a:ext cx="136200" cy="59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0" y="4200"/>
              <a:ext cx="136200" cy="5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4"/>
          <p:cNvSpPr>
            <a:spLocks noGrp="1"/>
          </p:cNvSpPr>
          <p:nvPr>
            <p:ph type="pic" idx="2"/>
          </p:nvPr>
        </p:nvSpPr>
        <p:spPr>
          <a:xfrm>
            <a:off x="847932" y="779700"/>
            <a:ext cx="3213600" cy="35841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cxnSp>
        <p:nvCxnSpPr>
          <p:cNvPr id="595" name="Google Shape;595;p14"/>
          <p:cNvCxnSpPr/>
          <p:nvPr/>
        </p:nvCxnSpPr>
        <p:spPr>
          <a:xfrm>
            <a:off x="8230475" y="333800"/>
            <a:ext cx="6747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6" name="Google Shape;596;p14"/>
          <p:cNvGrpSpPr/>
          <p:nvPr/>
        </p:nvGrpSpPr>
        <p:grpSpPr>
          <a:xfrm>
            <a:off x="8297894" y="3945058"/>
            <a:ext cx="904875" cy="928325"/>
            <a:chOff x="-467250" y="-103637"/>
            <a:chExt cx="904875" cy="928325"/>
          </a:xfrm>
        </p:grpSpPr>
        <p:sp>
          <p:nvSpPr>
            <p:cNvPr id="597" name="Google Shape;597;p14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41583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81442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3" r:id="rId10"/>
    <p:sldLayoutId id="2147483667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yuldashbaev@rgau-msha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genc.ru/c/sort-rastenii-faa00b" TargetMode="External"/><Relationship Id="rId5" Type="http://schemas.openxmlformats.org/officeDocument/2006/relationships/hyperlink" Target="https://bigenc.ru/c/poroda-sel-skokhoziaistvennykh-zhivotnykh-f70c4c" TargetMode="External"/><Relationship Id="rId4" Type="http://schemas.openxmlformats.org/officeDocument/2006/relationships/hyperlink" Target="https://bigenc.ru/c/selektsiia-95fe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garant.ru/products/ipo/prime/doc/71385784/" TargetMode="Externa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750935" y="184113"/>
            <a:ext cx="8393065" cy="1356271"/>
            <a:chOff x="-127539" y="-320739"/>
            <a:chExt cx="8712968" cy="1263792"/>
          </a:xfrm>
        </p:grpSpPr>
        <p:sp>
          <p:nvSpPr>
            <p:cNvPr id="67" name="Rectangle 3"/>
            <p:cNvSpPr>
              <a:spLocks noChangeArrowheads="1"/>
            </p:cNvSpPr>
            <p:nvPr/>
          </p:nvSpPr>
          <p:spPr bwMode="auto">
            <a:xfrm>
              <a:off x="-127539" y="553018"/>
              <a:ext cx="8712968" cy="39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09728" tIns="54864" rIns="109728" bIns="5486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1188991" y="470330"/>
              <a:ext cx="6223360" cy="2586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Прямоугольник 68"/>
            <p:cNvSpPr/>
            <p:nvPr/>
          </p:nvSpPr>
          <p:spPr>
            <a:xfrm>
              <a:off x="251521" y="-320739"/>
              <a:ext cx="8333908" cy="6882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Федеральное государственное образовательное учреждение высшего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образования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«Российский государственный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аграрный университет – МСХА имени К.А.Тимирязева»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(ФГОУ ВПО РГАУ – МСХА имени К.А.Тимирязева)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20" name="Google Shape;1520;p30"/>
          <p:cNvSpPr/>
          <p:nvPr/>
        </p:nvSpPr>
        <p:spPr>
          <a:xfrm>
            <a:off x="4246545" y="3506731"/>
            <a:ext cx="4885101" cy="7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30"/>
          <p:cNvSpPr txBox="1">
            <a:spLocks noGrp="1"/>
          </p:cNvSpPr>
          <p:nvPr>
            <p:ph type="ctrTitle"/>
          </p:nvPr>
        </p:nvSpPr>
        <p:spPr>
          <a:xfrm>
            <a:off x="395416" y="960826"/>
            <a:ext cx="7562335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3600" dirty="0" smtClean="0"/>
              <a:t>Теория и практика промышленного </a:t>
            </a:r>
            <a:br>
              <a:rPr lang="ru-RU" sz="3600" dirty="0" smtClean="0"/>
            </a:br>
            <a:r>
              <a:rPr lang="ru-RU" sz="3600" dirty="0" smtClean="0"/>
              <a:t>скрещивания</a:t>
            </a:r>
            <a:br>
              <a:rPr lang="ru-RU" sz="3600" dirty="0" smtClean="0"/>
            </a:br>
            <a:r>
              <a:rPr lang="ru-RU" sz="3600" dirty="0" smtClean="0"/>
              <a:t> в овцеводстве</a:t>
            </a:r>
            <a:endParaRPr sz="3600" dirty="0"/>
          </a:p>
        </p:txBody>
      </p:sp>
      <p:sp>
        <p:nvSpPr>
          <p:cNvPr id="1522" name="Google Shape;1522;p30"/>
          <p:cNvSpPr txBox="1">
            <a:spLocks noGrp="1"/>
          </p:cNvSpPr>
          <p:nvPr>
            <p:ph type="subTitle" idx="1"/>
          </p:nvPr>
        </p:nvSpPr>
        <p:spPr>
          <a:xfrm>
            <a:off x="4153055" y="3663647"/>
            <a:ext cx="4990945" cy="533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кадемик РАН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Юлдашбаев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Ю.А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доцент Пахомова Е.В.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23" name="Google Shape;1523;p30"/>
          <p:cNvCxnSpPr/>
          <p:nvPr/>
        </p:nvCxnSpPr>
        <p:spPr>
          <a:xfrm>
            <a:off x="4100907" y="4586045"/>
            <a:ext cx="1291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24" name="Google Shape;1524;p30"/>
          <p:cNvGrpSpPr/>
          <p:nvPr/>
        </p:nvGrpSpPr>
        <p:grpSpPr>
          <a:xfrm>
            <a:off x="8027302" y="953274"/>
            <a:ext cx="904875" cy="928325"/>
            <a:chOff x="-467250" y="-103637"/>
            <a:chExt cx="904875" cy="928325"/>
          </a:xfrm>
        </p:grpSpPr>
        <p:sp>
          <p:nvSpPr>
            <p:cNvPr id="1525" name="Google Shape;1525;p30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30" y="65133"/>
            <a:ext cx="1081882" cy="108188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4" name="TextBox 73"/>
          <p:cNvSpPr txBox="1"/>
          <p:nvPr/>
        </p:nvSpPr>
        <p:spPr>
          <a:xfrm>
            <a:off x="3913164" y="4605780"/>
            <a:ext cx="176798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Москва, 2025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0673823"/>
              </p:ext>
            </p:extLst>
          </p:nvPr>
        </p:nvGraphicFramePr>
        <p:xfrm>
          <a:off x="9572357" y="-4180961"/>
          <a:ext cx="6477000" cy="975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7" name="Google Shape;2244;p41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7" y="1259915"/>
            <a:ext cx="2380066" cy="3570588"/>
          </a:xfrm>
          <a:prstGeom prst="round2DiagRect">
            <a:avLst>
              <a:gd name="adj1" fmla="val 16667"/>
              <a:gd name="adj2" fmla="val 37893"/>
            </a:avLst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46;p37"/>
          <p:cNvSpPr txBox="1">
            <a:spLocks noGrp="1"/>
          </p:cNvSpPr>
          <p:nvPr>
            <p:ph type="subTitle" idx="6"/>
          </p:nvPr>
        </p:nvSpPr>
        <p:spPr>
          <a:xfrm>
            <a:off x="1241785" y="966801"/>
            <a:ext cx="433653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 dirty="0" smtClean="0"/>
              <a:t>Повышение </a:t>
            </a:r>
            <a:r>
              <a:rPr lang="ru-RU" b="1" dirty="0"/>
              <a:t>плодовитости:</a:t>
            </a:r>
            <a:r>
              <a:rPr lang="ru-RU" dirty="0"/>
              <a:t> Скрещивание местных пород овец с породами, отличающимися высокой плодовитостью, для увеличения выхода ягнят на 100 маток.</a:t>
            </a:r>
            <a:br>
              <a:rPr lang="ru-RU" dirty="0"/>
            </a:b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99540" y="1064044"/>
            <a:ext cx="674700" cy="674700"/>
            <a:chOff x="4813788" y="1829268"/>
            <a:chExt cx="674700" cy="674700"/>
          </a:xfrm>
        </p:grpSpPr>
        <p:sp>
          <p:nvSpPr>
            <p:cNvPr id="13" name="Google Shape;1950;p37"/>
            <p:cNvSpPr/>
            <p:nvPr/>
          </p:nvSpPr>
          <p:spPr>
            <a:xfrm>
              <a:off x="4813788" y="1829268"/>
              <a:ext cx="674700" cy="6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968;p37"/>
            <p:cNvGrpSpPr/>
            <p:nvPr/>
          </p:nvGrpSpPr>
          <p:grpSpPr>
            <a:xfrm>
              <a:off x="5049433" y="2065578"/>
              <a:ext cx="202697" cy="22567"/>
              <a:chOff x="4801190" y="4059798"/>
              <a:chExt cx="202596" cy="22556"/>
            </a:xfrm>
          </p:grpSpPr>
          <p:sp>
            <p:nvSpPr>
              <p:cNvPr id="18" name="Google Shape;1972;p37"/>
              <p:cNvSpPr/>
              <p:nvPr/>
            </p:nvSpPr>
            <p:spPr>
              <a:xfrm>
                <a:off x="4801190" y="4059798"/>
                <a:ext cx="22524" cy="2255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6" extrusionOk="0">
                    <a:moveTo>
                      <a:pt x="358" y="1"/>
                    </a:moveTo>
                    <a:cubicBezTo>
                      <a:pt x="167" y="1"/>
                      <a:pt x="0" y="144"/>
                      <a:pt x="0" y="358"/>
                    </a:cubicBezTo>
                    <a:cubicBezTo>
                      <a:pt x="0" y="549"/>
                      <a:pt x="167" y="715"/>
                      <a:pt x="358" y="715"/>
                    </a:cubicBezTo>
                    <a:cubicBezTo>
                      <a:pt x="572" y="715"/>
                      <a:pt x="715" y="549"/>
                      <a:pt x="715" y="358"/>
                    </a:cubicBezTo>
                    <a:cubicBezTo>
                      <a:pt x="715" y="144"/>
                      <a:pt x="572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 smtClean="0">
                  <a:solidFill>
                    <a:schemeClr val="dk1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Google Shape;1973;p37"/>
              <p:cNvSpPr/>
              <p:nvPr/>
            </p:nvSpPr>
            <p:spPr>
              <a:xfrm>
                <a:off x="4981230" y="4059798"/>
                <a:ext cx="22556" cy="22556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16" extrusionOk="0">
                    <a:moveTo>
                      <a:pt x="358" y="1"/>
                    </a:moveTo>
                    <a:cubicBezTo>
                      <a:pt x="168" y="1"/>
                      <a:pt x="1" y="144"/>
                      <a:pt x="1" y="358"/>
                    </a:cubicBezTo>
                    <a:cubicBezTo>
                      <a:pt x="1" y="549"/>
                      <a:pt x="168" y="715"/>
                      <a:pt x="358" y="715"/>
                    </a:cubicBezTo>
                    <a:cubicBezTo>
                      <a:pt x="572" y="715"/>
                      <a:pt x="715" y="549"/>
                      <a:pt x="715" y="358"/>
                    </a:cubicBezTo>
                    <a:cubicBezTo>
                      <a:pt x="715" y="144"/>
                      <a:pt x="572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3" name="Google Shape;1940;p37"/>
          <p:cNvSpPr txBox="1">
            <a:spLocks noGrp="1"/>
          </p:cNvSpPr>
          <p:nvPr>
            <p:ph type="title"/>
          </p:nvPr>
        </p:nvSpPr>
        <p:spPr>
          <a:xfrm>
            <a:off x="390868" y="243760"/>
            <a:ext cx="782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 smtClean="0"/>
              <a:t>Направления использования </a:t>
            </a:r>
            <a:r>
              <a:rPr lang="ru-RU" sz="2000" dirty="0"/>
              <a:t>промышленного скрещивания в </a:t>
            </a:r>
            <a:r>
              <a:rPr lang="ru-RU" sz="2000" dirty="0" smtClean="0"/>
              <a:t>овцеводстве</a:t>
            </a:r>
            <a:r>
              <a:rPr lang="ru-RU" sz="2000" dirty="0"/>
              <a:t>:</a:t>
            </a:r>
            <a:endParaRPr sz="28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70" y="1146791"/>
            <a:ext cx="2932861" cy="20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5604" y="1854566"/>
            <a:ext cx="42688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Roboto"/>
              </a:rPr>
              <a:t>• Увеличение выхода ягнят на 100 овцематок</a:t>
            </a:r>
            <a:r>
              <a:rPr lang="ru-RU" sz="1100" dirty="0">
                <a:latin typeface="Roboto"/>
              </a:rPr>
              <a:t>: Это основной показатель эффективности, отражающий количество полученных ягнят, пригодных для выращивания или откорма.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>
                <a:latin typeface="Roboto"/>
              </a:rPr>
              <a:t>• </a:t>
            </a:r>
            <a:r>
              <a:rPr lang="ru-RU" sz="1100" b="1" dirty="0">
                <a:latin typeface="Roboto"/>
              </a:rPr>
              <a:t>Сокращение затрат на содержание маточного поголовья</a:t>
            </a:r>
            <a:r>
              <a:rPr lang="ru-RU" sz="1100" dirty="0">
                <a:latin typeface="Roboto"/>
              </a:rPr>
              <a:t>: При увеличении количества ягнят от одной матки, снижаются затраты на содержание маточного поголовья в расчете на одного выращенного ягненка.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>
                <a:latin typeface="Roboto"/>
              </a:rPr>
              <a:t>• </a:t>
            </a:r>
            <a:r>
              <a:rPr lang="ru-RU" sz="1100" b="1" dirty="0">
                <a:latin typeface="Roboto"/>
              </a:rPr>
              <a:t>Повышение рентабельности производства</a:t>
            </a:r>
            <a:r>
              <a:rPr lang="ru-RU" sz="1100" dirty="0">
                <a:latin typeface="Roboto"/>
              </a:rPr>
              <a:t>: За счет увеличения выхода продукции и сокращения затрат, повышается рентабельность производства баранины и шерсти.</a:t>
            </a:r>
            <a:endParaRPr 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8154" y="1854566"/>
            <a:ext cx="69923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Цели:</a:t>
            </a:r>
            <a:endParaRPr lang="ru-RU" b="1" dirty="0"/>
          </a:p>
        </p:txBody>
      </p:sp>
      <p:grpSp>
        <p:nvGrpSpPr>
          <p:cNvPr id="25" name="Google Shape;3039;p51"/>
          <p:cNvGrpSpPr/>
          <p:nvPr/>
        </p:nvGrpSpPr>
        <p:grpSpPr>
          <a:xfrm>
            <a:off x="5544495" y="2658523"/>
            <a:ext cx="904875" cy="928325"/>
            <a:chOff x="-467250" y="-103637"/>
            <a:chExt cx="904875" cy="928325"/>
          </a:xfrm>
        </p:grpSpPr>
        <p:sp>
          <p:nvSpPr>
            <p:cNvPr id="26" name="Google Shape;3040;p51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41;p51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42;p51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43;p51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44;p51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45;p51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46;p51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47;p51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48;p51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49;p51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50;p51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51;p51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52;p51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53;p51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54;p51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55;p51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56;p51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57;p51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58;p51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59;p51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60;p51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61;p51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62;p51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63;p51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64;p51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65;p51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66;p51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67;p51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68;p51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69;p51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70;p51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71;p51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72;p51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73;p51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74;p51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75;p51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76;p51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77;p51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78;p51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79;p51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80;p51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81;p51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82;p51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083;p51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84;p51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85;p51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86;p51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87;p51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88;p51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89;p51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90;p51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91;p51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92;p51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93;p51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94;p51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95;p51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51" y="1202408"/>
            <a:ext cx="456922" cy="45692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12" y="1360527"/>
            <a:ext cx="305086" cy="3050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949;p37"/>
          <p:cNvSpPr/>
          <p:nvPr/>
        </p:nvSpPr>
        <p:spPr>
          <a:xfrm>
            <a:off x="7953074" y="796259"/>
            <a:ext cx="674700" cy="674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Прямоугольник 72"/>
          <p:cNvSpPr/>
          <p:nvPr/>
        </p:nvSpPr>
        <p:spPr>
          <a:xfrm>
            <a:off x="367895" y="747770"/>
            <a:ext cx="7585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Повышение мясной продуктивности:</a:t>
            </a:r>
            <a:r>
              <a:rPr lang="ru-RU" b="1" dirty="0"/>
              <a:t> </a:t>
            </a:r>
            <a:endParaRPr lang="ru-RU" b="1" dirty="0" smtClean="0"/>
          </a:p>
          <a:p>
            <a:pPr algn="r"/>
            <a:r>
              <a:rPr lang="ru-RU" dirty="0" smtClean="0"/>
              <a:t>Скрещивание </a:t>
            </a:r>
            <a:r>
              <a:rPr lang="ru-RU" dirty="0"/>
              <a:t>маток шерстного или мясо-шерстного направления с баранами мясных пород для получения молодняка с улучшенными мясными качествами.</a:t>
            </a:r>
          </a:p>
        </p:txBody>
      </p:sp>
      <p:sp>
        <p:nvSpPr>
          <p:cNvPr id="74" name="Google Shape;1940;p37"/>
          <p:cNvSpPr txBox="1">
            <a:spLocks noGrp="1"/>
          </p:cNvSpPr>
          <p:nvPr>
            <p:ph type="title"/>
          </p:nvPr>
        </p:nvSpPr>
        <p:spPr>
          <a:xfrm>
            <a:off x="354794" y="79661"/>
            <a:ext cx="782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 smtClean="0"/>
              <a:t>Направления использования </a:t>
            </a:r>
            <a:r>
              <a:rPr lang="ru-RU" sz="2000" dirty="0"/>
              <a:t>промышленного скрещивания в </a:t>
            </a:r>
            <a:r>
              <a:rPr lang="ru-RU" sz="2000" dirty="0" smtClean="0"/>
              <a:t>овцеводстве</a:t>
            </a:r>
            <a:r>
              <a:rPr lang="ru-RU" sz="2000" dirty="0"/>
              <a:t>:</a:t>
            </a:r>
            <a:endParaRPr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794" y="1711616"/>
            <a:ext cx="276069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Roboto"/>
              </a:rPr>
              <a:t>Прошлое (до конца XX века):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135" y="2218251"/>
            <a:ext cx="3869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живой массы, ускорение роста и повышение выхода мяса в туше.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эдильбаевская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горьковская, северокавказская мясная.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схемы скрещивания.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экстенсивные методы: использование пастбищного содержания, ограниченное применение концентрированных кормов.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учитывались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мяса. Ограниченный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пород с желательными мясными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качествами. Зависимость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климатических условий и качества пастбищ.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2021" y="2096092"/>
            <a:ext cx="4489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мяса – мраморность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нежность, сочность, содержание жира, соотношение мышечной и жировой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+конверсия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корма, устойчивость к болезням, приспособленность к интенсивным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Породы: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тексель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дорпер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улучшенные породы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осеменение. Современные методы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мясных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качеств. Внедрение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интенсивных технологий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содержания. Использование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генетических маркеров для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селекции.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импортного генетического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 Необходимость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импортных пород к местным условиям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2021" y="1707181"/>
            <a:ext cx="257634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Roboto"/>
              </a:rPr>
              <a:t>Сегодня (начало XXI века):</a:t>
            </a:r>
            <a:endParaRPr lang="ru-RU" b="1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91" y="873076"/>
            <a:ext cx="521065" cy="5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</a:t>
            </a:r>
            <a:r>
              <a:rPr lang="ru-RU" dirty="0"/>
              <a:t>убоя </a:t>
            </a:r>
            <a:r>
              <a:rPr lang="ru-RU" dirty="0" smtClean="0"/>
              <a:t>баранчиков -1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1395"/>
              </p:ext>
            </p:extLst>
          </p:nvPr>
        </p:nvGraphicFramePr>
        <p:xfrm>
          <a:off x="713100" y="1338470"/>
          <a:ext cx="7717800" cy="3074504"/>
        </p:xfrm>
        <a:graphic>
          <a:graphicData uri="http://schemas.openxmlformats.org/drawingml/2006/table">
            <a:tbl>
              <a:tblPr firstRow="1" firstCol="1" bandRow="1">
                <a:tableStyleId>{694D099D-DF39-473C-A3AE-7DE26502A579}</a:tableStyleId>
              </a:tblPr>
              <a:tblGrid>
                <a:gridCol w="2203077">
                  <a:extLst>
                    <a:ext uri="{9D8B030D-6E8A-4147-A177-3AD203B41FA5}">
                      <a16:colId xmlns:a16="http://schemas.microsoft.com/office/drawing/2014/main" val="4243561940"/>
                    </a:ext>
                  </a:extLst>
                </a:gridCol>
                <a:gridCol w="1836679">
                  <a:extLst>
                    <a:ext uri="{9D8B030D-6E8A-4147-A177-3AD203B41FA5}">
                      <a16:colId xmlns:a16="http://schemas.microsoft.com/office/drawing/2014/main" val="694453560"/>
                    </a:ext>
                  </a:extLst>
                </a:gridCol>
                <a:gridCol w="1839022">
                  <a:extLst>
                    <a:ext uri="{9D8B030D-6E8A-4147-A177-3AD203B41FA5}">
                      <a16:colId xmlns:a16="http://schemas.microsoft.com/office/drawing/2014/main" val="4190845731"/>
                    </a:ext>
                  </a:extLst>
                </a:gridCol>
                <a:gridCol w="1839022">
                  <a:extLst>
                    <a:ext uri="{9D8B030D-6E8A-4147-A177-3AD203B41FA5}">
                      <a16:colId xmlns:a16="http://schemas.microsoft.com/office/drawing/2014/main" val="633932352"/>
                    </a:ext>
                  </a:extLst>
                </a:gridCol>
              </a:tblGrid>
              <a:tr h="39433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Показатель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Порода, породность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616947"/>
                  </a:ext>
                </a:extLst>
              </a:tr>
              <a:tr h="510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ККр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½Ш×½ККр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½Ш×¼Дп×¼ККр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5031587"/>
                  </a:ext>
                </a:extLst>
              </a:tr>
              <a:tr h="606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Предубойная живая масса, кг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38,5±0,87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45,3±0,26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46,8±0,47*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7418263"/>
                  </a:ext>
                </a:extLst>
              </a:tr>
              <a:tr h="380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Масса туши, кг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16,8±0,63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21,2±0,21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22,6±0,32*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1922745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Масса жира, кг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0,40±0,02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0,29±0,01*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0,26±0,01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2057079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Убойная масса, кг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17,2±0,67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21,5±0,22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22,9±0,33*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9567848"/>
                  </a:ext>
                </a:extLst>
              </a:tr>
              <a:tr h="394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Убойный выход,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44,6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47,4±0,22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48,8±0,21**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91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17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Убойные показатели </a:t>
            </a:r>
            <a:r>
              <a:rPr lang="ru-RU" sz="2800" dirty="0" smtClean="0"/>
              <a:t>баранчиков -2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287081"/>
              </p:ext>
            </p:extLst>
          </p:nvPr>
        </p:nvGraphicFramePr>
        <p:xfrm>
          <a:off x="583095" y="1279842"/>
          <a:ext cx="7847804" cy="3421327"/>
        </p:xfrm>
        <a:graphic>
          <a:graphicData uri="http://schemas.openxmlformats.org/drawingml/2006/table">
            <a:tbl>
              <a:tblPr firstRow="1" firstCol="1" bandRow="1">
                <a:tableStyleId>{694D099D-DF39-473C-A3AE-7DE26502A579}</a:tableStyleId>
              </a:tblPr>
              <a:tblGrid>
                <a:gridCol w="2929372">
                  <a:extLst>
                    <a:ext uri="{9D8B030D-6E8A-4147-A177-3AD203B41FA5}">
                      <a16:colId xmlns:a16="http://schemas.microsoft.com/office/drawing/2014/main" val="3303340935"/>
                    </a:ext>
                  </a:extLst>
                </a:gridCol>
                <a:gridCol w="1173736">
                  <a:extLst>
                    <a:ext uri="{9D8B030D-6E8A-4147-A177-3AD203B41FA5}">
                      <a16:colId xmlns:a16="http://schemas.microsoft.com/office/drawing/2014/main" val="3743584529"/>
                    </a:ext>
                  </a:extLst>
                </a:gridCol>
                <a:gridCol w="1173736">
                  <a:extLst>
                    <a:ext uri="{9D8B030D-6E8A-4147-A177-3AD203B41FA5}">
                      <a16:colId xmlns:a16="http://schemas.microsoft.com/office/drawing/2014/main" val="373957224"/>
                    </a:ext>
                  </a:extLst>
                </a:gridCol>
                <a:gridCol w="1285480">
                  <a:extLst>
                    <a:ext uri="{9D8B030D-6E8A-4147-A177-3AD203B41FA5}">
                      <a16:colId xmlns:a16="http://schemas.microsoft.com/office/drawing/2014/main" val="2929245810"/>
                    </a:ext>
                  </a:extLst>
                </a:gridCol>
                <a:gridCol w="1285480">
                  <a:extLst>
                    <a:ext uri="{9D8B030D-6E8A-4147-A177-3AD203B41FA5}">
                      <a16:colId xmlns:a16="http://schemas.microsoft.com/office/drawing/2014/main" val="840462634"/>
                    </a:ext>
                  </a:extLst>
                </a:gridCol>
              </a:tblGrid>
              <a:tr h="23188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Показатели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Группа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13850"/>
                  </a:ext>
                </a:extLst>
              </a:tr>
              <a:tr h="239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I</a:t>
                      </a:r>
                      <a:r>
                        <a:rPr lang="ru-RU" sz="1300" b="1">
                          <a:effectLst/>
                        </a:rPr>
                        <a:t> - Эд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II </a:t>
                      </a:r>
                      <a:r>
                        <a:rPr lang="ru-RU" sz="1300" b="1">
                          <a:effectLst/>
                        </a:rPr>
                        <a:t>– Эд ×  Дп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868"/>
                  </a:ext>
                </a:extLst>
              </a:tr>
              <a:tr h="427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 мес.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8 мес.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5 мес.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8 мес.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874000"/>
                  </a:ext>
                </a:extLst>
              </a:tr>
              <a:tr h="231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Предубойная живая масса, кг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43,3±0,2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54,7±0,5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45,1±0,6 ⃰  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57,0±0,2 ⃰  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434254"/>
                  </a:ext>
                </a:extLst>
              </a:tr>
              <a:tr h="243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Масса парной туши, кг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21,6±0,08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26,1±1,3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22,3±0,9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27,3±1,9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080241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Масса парной туши без курдюка, кг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19,8±0,2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23,7±1,2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21,6±0,9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20,5±1,8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530096"/>
                  </a:ext>
                </a:extLst>
              </a:tr>
              <a:tr h="231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Масса курдюка, кг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1,8±0,05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2,35±0,09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0,7±0,03 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0,8±0,08 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883117"/>
                  </a:ext>
                </a:extLst>
              </a:tr>
              <a:tr h="231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Масса внутреннего жира, кг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0,4±0,03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0,6±0,1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0,4±0,02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0,5±0,04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878245"/>
                  </a:ext>
                </a:extLst>
              </a:tr>
              <a:tr h="403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Масса поливного жира туши, кг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0,85±0,03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1,2±0,06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0,7±0,03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1,3±0,1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613093"/>
                  </a:ext>
                </a:extLst>
              </a:tr>
              <a:tr h="231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Жир околопочечный, кг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0,2±0,01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0,3±0,01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0,2±0,01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0,35±0,02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455958"/>
                  </a:ext>
                </a:extLst>
              </a:tr>
              <a:tr h="231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Убойная масса, кг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22,0±0,08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26,7±1,4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22,7±0,9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27,8±2,0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389638"/>
                  </a:ext>
                </a:extLst>
              </a:tr>
              <a:tr h="292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Убойный выход, %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50,8±0,4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48,8±1,1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50,3±0,9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49,0±0,3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72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40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Убойные показатели </a:t>
            </a:r>
            <a:r>
              <a:rPr lang="ru-RU" dirty="0" smtClean="0"/>
              <a:t>баранчиков - 3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82423"/>
              </p:ext>
            </p:extLst>
          </p:nvPr>
        </p:nvGraphicFramePr>
        <p:xfrm>
          <a:off x="583097" y="1181099"/>
          <a:ext cx="7847803" cy="3619044"/>
        </p:xfrm>
        <a:graphic>
          <a:graphicData uri="http://schemas.openxmlformats.org/drawingml/2006/table">
            <a:tbl>
              <a:tblPr firstRow="1" firstCol="1" bandRow="1" bandCol="1">
                <a:tableStyleId>{694D099D-DF39-473C-A3AE-7DE26502A579}</a:tableStyleId>
              </a:tblPr>
              <a:tblGrid>
                <a:gridCol w="3406397">
                  <a:extLst>
                    <a:ext uri="{9D8B030D-6E8A-4147-A177-3AD203B41FA5}">
                      <a16:colId xmlns:a16="http://schemas.microsoft.com/office/drawing/2014/main" val="1748090491"/>
                    </a:ext>
                  </a:extLst>
                </a:gridCol>
                <a:gridCol w="1060613">
                  <a:extLst>
                    <a:ext uri="{9D8B030D-6E8A-4147-A177-3AD203B41FA5}">
                      <a16:colId xmlns:a16="http://schemas.microsoft.com/office/drawing/2014/main" val="2440009029"/>
                    </a:ext>
                  </a:extLst>
                </a:gridCol>
                <a:gridCol w="1160090">
                  <a:extLst>
                    <a:ext uri="{9D8B030D-6E8A-4147-A177-3AD203B41FA5}">
                      <a16:colId xmlns:a16="http://schemas.microsoft.com/office/drawing/2014/main" val="1467006779"/>
                    </a:ext>
                  </a:extLst>
                </a:gridCol>
                <a:gridCol w="1160090">
                  <a:extLst>
                    <a:ext uri="{9D8B030D-6E8A-4147-A177-3AD203B41FA5}">
                      <a16:colId xmlns:a16="http://schemas.microsoft.com/office/drawing/2014/main" val="1282871542"/>
                    </a:ext>
                  </a:extLst>
                </a:gridCol>
                <a:gridCol w="1060613">
                  <a:extLst>
                    <a:ext uri="{9D8B030D-6E8A-4147-A177-3AD203B41FA5}">
                      <a16:colId xmlns:a16="http://schemas.microsoft.com/office/drawing/2014/main" val="847974129"/>
                    </a:ext>
                  </a:extLst>
                </a:gridCol>
              </a:tblGrid>
              <a:tr h="21788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Показатель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Группа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270191"/>
                  </a:ext>
                </a:extLst>
              </a:tr>
              <a:tr h="21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Эдильбаевская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Эдильбаевская</a:t>
                      </a:r>
                      <a:r>
                        <a:rPr lang="ru-RU" sz="1200" b="1" dirty="0" smtClean="0">
                          <a:effectLst/>
                        </a:rPr>
                        <a:t> х </a:t>
                      </a:r>
                      <a:r>
                        <a:rPr lang="ru-RU" sz="1200" b="1" dirty="0" err="1" smtClean="0">
                          <a:effectLst/>
                        </a:rPr>
                        <a:t>Гиссарская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15823"/>
                  </a:ext>
                </a:extLst>
              </a:tr>
              <a:tr h="21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 мес.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 мес.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 мес.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 мес.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extLst>
                  <a:ext uri="{0D108BD9-81ED-4DB2-BD59-A6C34878D82A}">
                    <a16:rowId xmlns:a16="http://schemas.microsoft.com/office/drawing/2014/main" val="774495020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Масса предубойная, кг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35,40±4,15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46,90±1,83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effectLst/>
                        </a:rPr>
                        <a:t>35,70±4,60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47,75±3,17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extLst>
                  <a:ext uri="{0D108BD9-81ED-4DB2-BD59-A6C34878D82A}">
                    <a16:rowId xmlns:a16="http://schemas.microsoft.com/office/drawing/2014/main" val="60534261"/>
                  </a:ext>
                </a:extLst>
              </a:tr>
              <a:tr h="217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Масса курдюка, кг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2,10±0,25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3,65±0,55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effectLst/>
                        </a:rPr>
                        <a:t>2,90±0,36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effectLst/>
                        </a:rPr>
                        <a:t>4,00±0,18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extLst>
                  <a:ext uri="{0D108BD9-81ED-4DB2-BD59-A6C34878D82A}">
                    <a16:rowId xmlns:a16="http://schemas.microsoft.com/office/drawing/2014/main" val="4171826743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Убойная масса, кг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15,80±1,81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25,75±0,59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17,20±2,20*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effectLst/>
                        </a:rPr>
                        <a:t>26,65±1,84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extLst>
                  <a:ext uri="{0D108BD9-81ED-4DB2-BD59-A6C34878D82A}">
                    <a16:rowId xmlns:a16="http://schemas.microsoft.com/office/drawing/2014/main" val="1474787464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>
                          <a:effectLst/>
                        </a:rPr>
                        <a:t>Убойная масса с курдюком, кг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17,90±2,06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29,40±0,60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20,10±2,56*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effectLst/>
                        </a:rPr>
                        <a:t>30,65±1,90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extLst>
                  <a:ext uri="{0D108BD9-81ED-4DB2-BD59-A6C34878D82A}">
                    <a16:rowId xmlns:a16="http://schemas.microsoft.com/office/drawing/2014/main" val="7421454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>
                          <a:effectLst/>
                        </a:rPr>
                        <a:t>Убойный выход без курдюка, %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44,63±0,12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54,90±1,15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48,18±0,04*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effectLst/>
                        </a:rPr>
                        <a:t>55,81±0,42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extLst>
                  <a:ext uri="{0D108BD9-81ED-4DB2-BD59-A6C34878D82A}">
                    <a16:rowId xmlns:a16="http://schemas.microsoft.com/office/drawing/2014/main" val="368778859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/>
                      </a:r>
                      <a:br>
                        <a:rPr lang="ru-RU" sz="1200" b="1">
                          <a:effectLst/>
                        </a:rPr>
                      </a:br>
                      <a:r>
                        <a:rPr lang="ru-RU" sz="1200" b="1" spc="-20">
                          <a:effectLst/>
                        </a:rPr>
                        <a:t>Убойный выход с курдюком, %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50,56±0,12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62,68±2,67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56,30±0,04*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effectLst/>
                        </a:rPr>
                        <a:t>64,19±0,21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extLst>
                  <a:ext uri="{0D108BD9-81ED-4DB2-BD59-A6C34878D82A}">
                    <a16:rowId xmlns:a16="http://schemas.microsoft.com/office/drawing/2014/main" val="1631555712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Масса охлажденной туши, кг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13,20±1,47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21,25±1,83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effectLst/>
                        </a:rPr>
                        <a:t>13,70±1,89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effectLst/>
                        </a:rPr>
                        <a:t>21,60±0,99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73" marR="59273" marT="0" marB="0" anchor="ctr"/>
                </a:tc>
                <a:extLst>
                  <a:ext uri="{0D108BD9-81ED-4DB2-BD59-A6C34878D82A}">
                    <a16:rowId xmlns:a16="http://schemas.microsoft.com/office/drawing/2014/main" val="308799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38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убоя </a:t>
            </a:r>
            <a:r>
              <a:rPr lang="ru-RU" dirty="0" smtClean="0"/>
              <a:t>баранчиков - 4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31326"/>
              </p:ext>
            </p:extLst>
          </p:nvPr>
        </p:nvGraphicFramePr>
        <p:xfrm>
          <a:off x="713100" y="1289048"/>
          <a:ext cx="7717801" cy="3652496"/>
        </p:xfrm>
        <a:graphic>
          <a:graphicData uri="http://schemas.openxmlformats.org/drawingml/2006/table">
            <a:tbl>
              <a:tblPr firstRow="1" firstCol="1" bandRow="1">
                <a:tableStyleId>{694D099D-DF39-473C-A3AE-7DE26502A579}</a:tableStyleId>
              </a:tblPr>
              <a:tblGrid>
                <a:gridCol w="2019915">
                  <a:extLst>
                    <a:ext uri="{9D8B030D-6E8A-4147-A177-3AD203B41FA5}">
                      <a16:colId xmlns:a16="http://schemas.microsoft.com/office/drawing/2014/main" val="2007944793"/>
                    </a:ext>
                  </a:extLst>
                </a:gridCol>
                <a:gridCol w="1392799">
                  <a:extLst>
                    <a:ext uri="{9D8B030D-6E8A-4147-A177-3AD203B41FA5}">
                      <a16:colId xmlns:a16="http://schemas.microsoft.com/office/drawing/2014/main" val="2617337053"/>
                    </a:ext>
                  </a:extLst>
                </a:gridCol>
                <a:gridCol w="1452977">
                  <a:extLst>
                    <a:ext uri="{9D8B030D-6E8A-4147-A177-3AD203B41FA5}">
                      <a16:colId xmlns:a16="http://schemas.microsoft.com/office/drawing/2014/main" val="3893056356"/>
                    </a:ext>
                  </a:extLst>
                </a:gridCol>
                <a:gridCol w="1487024">
                  <a:extLst>
                    <a:ext uri="{9D8B030D-6E8A-4147-A177-3AD203B41FA5}">
                      <a16:colId xmlns:a16="http://schemas.microsoft.com/office/drawing/2014/main" val="1457562113"/>
                    </a:ext>
                  </a:extLst>
                </a:gridCol>
                <a:gridCol w="1365086">
                  <a:extLst>
                    <a:ext uri="{9D8B030D-6E8A-4147-A177-3AD203B41FA5}">
                      <a16:colId xmlns:a16="http://schemas.microsoft.com/office/drawing/2014/main" val="4216802205"/>
                    </a:ext>
                  </a:extLst>
                </a:gridCol>
              </a:tblGrid>
              <a:tr h="37655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Показатель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Порода, породность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913490"/>
                  </a:ext>
                </a:extLst>
              </a:tr>
              <a:tr h="376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калмыцкие курдючные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калмыцкие курдючные х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</a:rPr>
                        <a:t>дорпер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02528"/>
                  </a:ext>
                </a:extLst>
              </a:tr>
              <a:tr h="376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Возраст, мес.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4,5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4,5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2490500"/>
                  </a:ext>
                </a:extLst>
              </a:tr>
              <a:tr h="753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Масса, кг: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предубойная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29,4±0,48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38,5±0,87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34,6±0,43</a:t>
                      </a:r>
                      <a:r>
                        <a:rPr lang="ru-RU" sz="1400" b="1" baseline="30000">
                          <a:effectLst/>
                        </a:rPr>
                        <a:t>***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44,8±0,71</a:t>
                      </a:r>
                      <a:r>
                        <a:rPr lang="ru-RU" sz="1400" b="1" baseline="30000" dirty="0">
                          <a:effectLst/>
                        </a:rPr>
                        <a:t>**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4803017"/>
                  </a:ext>
                </a:extLst>
              </a:tr>
              <a:tr h="376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охлажденной туши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12,34 ±0,48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16,77±0,63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15,51±0,29</a:t>
                      </a:r>
                      <a:r>
                        <a:rPr lang="ru-RU" sz="1400" b="1" baseline="30000">
                          <a:effectLst/>
                        </a:rPr>
                        <a:t>**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20,35±0,52</a:t>
                      </a:r>
                      <a:r>
                        <a:rPr lang="ru-RU" sz="1400" b="1" baseline="30000" dirty="0">
                          <a:effectLst/>
                        </a:rPr>
                        <a:t>*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8388558"/>
                  </a:ext>
                </a:extLst>
              </a:tr>
              <a:tr h="376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Внутреннего жира(г)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245,0±1,54</a:t>
                      </a:r>
                      <a:r>
                        <a:rPr lang="ru-RU" sz="1400" b="1" baseline="30000" dirty="0">
                          <a:effectLst/>
                        </a:rPr>
                        <a:t>***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405,3±2,54</a:t>
                      </a:r>
                      <a:r>
                        <a:rPr lang="ru-RU" sz="1400" b="1" baseline="30000">
                          <a:effectLst/>
                        </a:rPr>
                        <a:t>***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153,0±2,32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301,0±3,32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805130"/>
                  </a:ext>
                </a:extLst>
              </a:tr>
              <a:tr h="376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убойная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12,59±0,58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17,17±0,67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15,66±0,39</a:t>
                      </a:r>
                      <a:r>
                        <a:rPr lang="ru-RU" sz="1400" b="1" baseline="30000">
                          <a:effectLst/>
                        </a:rPr>
                        <a:t>***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20,65±0,53</a:t>
                      </a:r>
                      <a:r>
                        <a:rPr lang="ru-RU" sz="1400" b="1" baseline="30000" dirty="0">
                          <a:effectLst/>
                        </a:rPr>
                        <a:t>*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799245"/>
                  </a:ext>
                </a:extLst>
              </a:tr>
              <a:tr h="376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Убойный выход, %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42,8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44,6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45,3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46,1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017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02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oogle Shape;2052;p39"/>
          <p:cNvGrpSpPr/>
          <p:nvPr/>
        </p:nvGrpSpPr>
        <p:grpSpPr>
          <a:xfrm>
            <a:off x="2504841" y="261417"/>
            <a:ext cx="904875" cy="928325"/>
            <a:chOff x="-467250" y="-103637"/>
            <a:chExt cx="904875" cy="928325"/>
          </a:xfrm>
        </p:grpSpPr>
        <p:sp>
          <p:nvSpPr>
            <p:cNvPr id="2053" name="Google Shape;2053;p39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9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9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9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9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9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9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9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9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9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9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9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9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9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9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9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9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9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9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9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9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9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9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9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9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9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9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9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9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9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9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9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9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9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9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9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9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9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9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9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9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9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9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9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9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9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9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9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9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9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0" name="Google Shape;2110;p39"/>
          <p:cNvSpPr txBox="1">
            <a:spLocks noGrp="1"/>
          </p:cNvSpPr>
          <p:nvPr>
            <p:ph type="subTitle" idx="1"/>
          </p:nvPr>
        </p:nvSpPr>
        <p:spPr>
          <a:xfrm>
            <a:off x="4620407" y="2247212"/>
            <a:ext cx="4353659" cy="18423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1200" dirty="0" smtClean="0"/>
              <a:t>Промышленное скрещивание в овцеводстве на сегодняшний день является </a:t>
            </a:r>
            <a:r>
              <a:rPr lang="ru-RU" sz="1200" b="1" dirty="0" smtClean="0">
                <a:solidFill>
                  <a:srgbClr val="0070C0"/>
                </a:solidFill>
              </a:rPr>
              <a:t>наиболее широко используемым методом</a:t>
            </a:r>
            <a:r>
              <a:rPr lang="ru-RU" sz="1200" dirty="0" smtClean="0"/>
              <a:t> повышения производства баранины и улучшения ей качественных характеристик. </a:t>
            </a:r>
          </a:p>
          <a:p>
            <a:pPr marL="0" lvl="0" indent="0"/>
            <a:endParaRPr lang="ru-RU" sz="1200" dirty="0"/>
          </a:p>
          <a:p>
            <a:pPr marL="0" lvl="0" indent="0"/>
            <a:r>
              <a:rPr lang="ru-RU" sz="1200" dirty="0" smtClean="0"/>
              <a:t>Однако,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снижение численности поголовья овец </a:t>
            </a:r>
            <a:r>
              <a:rPr lang="ru-RU" sz="1200" dirty="0" smtClean="0"/>
              <a:t>в нашей стране, а также многолетняя тенденция в снижении потребления баранины являются серьезным препятствием для устойчивого развития отрасли. </a:t>
            </a:r>
          </a:p>
          <a:p>
            <a:pPr marL="0" lvl="0" indent="0"/>
            <a:endParaRPr lang="ru-RU" sz="1200" dirty="0"/>
          </a:p>
          <a:p>
            <a:pPr marL="0" lvl="0" indent="0"/>
            <a:r>
              <a:rPr lang="ru-RU" sz="1200" dirty="0" smtClean="0"/>
              <a:t>Стабилизация, а в дальнейшем и увеличение численности овец целиком зависит от </a:t>
            </a:r>
            <a:r>
              <a:rPr lang="ru-RU" sz="1200" dirty="0" err="1" smtClean="0"/>
              <a:t>адаптированности</a:t>
            </a:r>
            <a:r>
              <a:rPr lang="ru-RU" sz="1200" dirty="0" smtClean="0"/>
              <a:t> отрасли к изменившимся экономическим условиям, рационального использования внутренних ресурсов и государственной поддержки</a:t>
            </a:r>
            <a:endParaRPr sz="12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1" b="12131"/>
          <a:stretch>
            <a:fillRect/>
          </a:stretch>
        </p:blipFill>
        <p:spPr>
          <a:xfrm>
            <a:off x="197660" y="1683874"/>
            <a:ext cx="4229971" cy="2127475"/>
          </a:xfrm>
          <a:prstGeom prst="round2DiagRect">
            <a:avLst>
              <a:gd name="adj1" fmla="val 24733"/>
              <a:gd name="adj2" fmla="val 0"/>
            </a:avLst>
          </a:prstGeom>
        </p:spPr>
      </p:pic>
      <p:sp>
        <p:nvSpPr>
          <p:cNvPr id="63" name="Google Shape;1940;p37"/>
          <p:cNvSpPr txBox="1">
            <a:spLocks noGrp="1"/>
          </p:cNvSpPr>
          <p:nvPr>
            <p:ph type="title"/>
          </p:nvPr>
        </p:nvSpPr>
        <p:spPr>
          <a:xfrm>
            <a:off x="576985" y="602817"/>
            <a:ext cx="782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 smtClean="0"/>
              <a:t>Заключение: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4168" y="703773"/>
            <a:ext cx="3974943" cy="2406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5" y="1237954"/>
            <a:ext cx="4953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6807" y="399727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Академик РАН, доктор сельскохозяйственных наук,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Юлдашбаев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Ю.А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yuldashbaev@rgau-msha.ru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" name="Google Shape;1740;p34"/>
          <p:cNvGrpSpPr/>
          <p:nvPr/>
        </p:nvGrpSpPr>
        <p:grpSpPr>
          <a:xfrm>
            <a:off x="8145877" y="2057690"/>
            <a:ext cx="904875" cy="928325"/>
            <a:chOff x="-467250" y="-103637"/>
            <a:chExt cx="904875" cy="928325"/>
          </a:xfrm>
        </p:grpSpPr>
        <p:sp>
          <p:nvSpPr>
            <p:cNvPr id="1741" name="Google Shape;1741;p34"/>
            <p:cNvSpPr/>
            <p:nvPr/>
          </p:nvSpPr>
          <p:spPr>
            <a:xfrm>
              <a:off x="4116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4116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4116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4116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19" y="1037"/>
                  </a:cubicBezTo>
                  <a:cubicBezTo>
                    <a:pt x="816" y="1037"/>
                    <a:pt x="1038" y="815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4116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19" y="1037"/>
                  </a:cubicBezTo>
                  <a:cubicBezTo>
                    <a:pt x="816" y="1037"/>
                    <a:pt x="1038" y="790"/>
                    <a:pt x="1038" y="519"/>
                  </a:cubicBezTo>
                  <a:cubicBezTo>
                    <a:pt x="1038" y="223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4116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19" y="1062"/>
                  </a:cubicBezTo>
                  <a:cubicBezTo>
                    <a:pt x="816" y="1062"/>
                    <a:pt x="1038" y="816"/>
                    <a:pt x="1038" y="519"/>
                  </a:cubicBezTo>
                  <a:cubicBezTo>
                    <a:pt x="1038" y="248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47" name="Google Shape;1747;p34"/>
            <p:cNvSpPr/>
            <p:nvPr/>
          </p:nvSpPr>
          <p:spPr>
            <a:xfrm>
              <a:off x="4116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19" y="1038"/>
                  </a:cubicBezTo>
                  <a:cubicBezTo>
                    <a:pt x="816" y="1038"/>
                    <a:pt x="1038" y="816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48" name="Google Shape;1748;p34"/>
            <p:cNvSpPr/>
            <p:nvPr/>
          </p:nvSpPr>
          <p:spPr>
            <a:xfrm>
              <a:off x="286400" y="-103637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86400" y="469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0" name="Google Shape;1750;p34"/>
            <p:cNvSpPr/>
            <p:nvPr/>
          </p:nvSpPr>
          <p:spPr>
            <a:xfrm>
              <a:off x="286400" y="196963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1" name="Google Shape;1751;p34"/>
            <p:cNvSpPr/>
            <p:nvPr/>
          </p:nvSpPr>
          <p:spPr>
            <a:xfrm>
              <a:off x="286400" y="3475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815"/>
                    <a:pt x="222" y="1037"/>
                    <a:pt x="518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286400" y="498163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0"/>
                  </a:moveTo>
                  <a:cubicBezTo>
                    <a:pt x="222" y="0"/>
                    <a:pt x="0" y="223"/>
                    <a:pt x="0" y="519"/>
                  </a:cubicBezTo>
                  <a:cubicBezTo>
                    <a:pt x="0" y="790"/>
                    <a:pt x="222" y="1037"/>
                    <a:pt x="518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286400" y="648138"/>
              <a:ext cx="25925" cy="26575"/>
            </a:xfrm>
            <a:custGeom>
              <a:avLst/>
              <a:gdLst/>
              <a:ahLst/>
              <a:cxnLst/>
              <a:rect l="l" t="t" r="r" b="b"/>
              <a:pathLst>
                <a:path w="1037" h="1063" extrusionOk="0">
                  <a:moveTo>
                    <a:pt x="518" y="1"/>
                  </a:moveTo>
                  <a:cubicBezTo>
                    <a:pt x="222" y="1"/>
                    <a:pt x="0" y="248"/>
                    <a:pt x="0" y="519"/>
                  </a:cubicBezTo>
                  <a:cubicBezTo>
                    <a:pt x="0" y="816"/>
                    <a:pt x="222" y="1062"/>
                    <a:pt x="518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286400" y="798738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6"/>
                    <a:pt x="222" y="1038"/>
                    <a:pt x="518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160475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160475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160475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160475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62" y="815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160475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62" y="790"/>
                    <a:pt x="1062" y="519"/>
                  </a:cubicBezTo>
                  <a:cubicBezTo>
                    <a:pt x="1062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160475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62" y="816"/>
                    <a:pt x="1062" y="519"/>
                  </a:cubicBezTo>
                  <a:cubicBezTo>
                    <a:pt x="1062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1" name="Google Shape;1761;p34"/>
            <p:cNvSpPr/>
            <p:nvPr/>
          </p:nvSpPr>
          <p:spPr>
            <a:xfrm>
              <a:off x="160475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62" y="816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2" name="Google Shape;1762;p34"/>
            <p:cNvSpPr/>
            <p:nvPr/>
          </p:nvSpPr>
          <p:spPr>
            <a:xfrm>
              <a:off x="3517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3517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4" name="Google Shape;1764;p34"/>
            <p:cNvSpPr/>
            <p:nvPr/>
          </p:nvSpPr>
          <p:spPr>
            <a:xfrm>
              <a:off x="3517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5" name="Google Shape;1765;p34"/>
            <p:cNvSpPr/>
            <p:nvPr/>
          </p:nvSpPr>
          <p:spPr>
            <a:xfrm>
              <a:off x="3517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815" y="1037"/>
                    <a:pt x="1038" y="815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6" name="Google Shape;1766;p34"/>
            <p:cNvSpPr/>
            <p:nvPr/>
          </p:nvSpPr>
          <p:spPr>
            <a:xfrm>
              <a:off x="3517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815" y="1037"/>
                    <a:pt x="1038" y="790"/>
                    <a:pt x="1038" y="519"/>
                  </a:cubicBezTo>
                  <a:cubicBezTo>
                    <a:pt x="1038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7" name="Google Shape;1767;p34"/>
            <p:cNvSpPr/>
            <p:nvPr/>
          </p:nvSpPr>
          <p:spPr>
            <a:xfrm>
              <a:off x="3517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815" y="1062"/>
                    <a:pt x="1038" y="816"/>
                    <a:pt x="1038" y="519"/>
                  </a:cubicBezTo>
                  <a:cubicBezTo>
                    <a:pt x="1038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3517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815" y="1038"/>
                    <a:pt x="1038" y="816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69" name="Google Shape;1769;p34"/>
            <p:cNvSpPr/>
            <p:nvPr/>
          </p:nvSpPr>
          <p:spPr>
            <a:xfrm>
              <a:off x="-901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-901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-901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2" name="Google Shape;1772;p34"/>
            <p:cNvSpPr/>
            <p:nvPr/>
          </p:nvSpPr>
          <p:spPr>
            <a:xfrm>
              <a:off x="-901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815"/>
                    <a:pt x="223" y="1037"/>
                    <a:pt x="519" y="1037"/>
                  </a:cubicBezTo>
                  <a:cubicBezTo>
                    <a:pt x="791" y="1037"/>
                    <a:pt x="1038" y="815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3" name="Google Shape;1773;p34"/>
            <p:cNvSpPr/>
            <p:nvPr/>
          </p:nvSpPr>
          <p:spPr>
            <a:xfrm>
              <a:off x="-901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1" y="223"/>
                    <a:pt x="1" y="519"/>
                  </a:cubicBezTo>
                  <a:cubicBezTo>
                    <a:pt x="1" y="790"/>
                    <a:pt x="223" y="1037"/>
                    <a:pt x="519" y="1037"/>
                  </a:cubicBezTo>
                  <a:cubicBezTo>
                    <a:pt x="791" y="1037"/>
                    <a:pt x="1038" y="790"/>
                    <a:pt x="1038" y="519"/>
                  </a:cubicBezTo>
                  <a:cubicBezTo>
                    <a:pt x="1038" y="223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-901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1" y="248"/>
                    <a:pt x="1" y="519"/>
                  </a:cubicBezTo>
                  <a:cubicBezTo>
                    <a:pt x="1" y="816"/>
                    <a:pt x="223" y="1062"/>
                    <a:pt x="519" y="1062"/>
                  </a:cubicBezTo>
                  <a:cubicBezTo>
                    <a:pt x="791" y="1062"/>
                    <a:pt x="1038" y="816"/>
                    <a:pt x="1038" y="519"/>
                  </a:cubicBezTo>
                  <a:cubicBezTo>
                    <a:pt x="1038" y="248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5" name="Google Shape;1775;p34"/>
            <p:cNvSpPr/>
            <p:nvPr/>
          </p:nvSpPr>
          <p:spPr>
            <a:xfrm>
              <a:off x="-901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6"/>
                    <a:pt x="223" y="1038"/>
                    <a:pt x="519" y="1038"/>
                  </a:cubicBezTo>
                  <a:cubicBezTo>
                    <a:pt x="791" y="1038"/>
                    <a:pt x="1038" y="816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6" name="Google Shape;1776;p34"/>
            <p:cNvSpPr/>
            <p:nvPr/>
          </p:nvSpPr>
          <p:spPr>
            <a:xfrm>
              <a:off x="-2160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7" name="Google Shape;1777;p34"/>
            <p:cNvSpPr/>
            <p:nvPr/>
          </p:nvSpPr>
          <p:spPr>
            <a:xfrm>
              <a:off x="-2160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8" name="Google Shape;1778;p34"/>
            <p:cNvSpPr/>
            <p:nvPr/>
          </p:nvSpPr>
          <p:spPr>
            <a:xfrm>
              <a:off x="-2160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79" name="Google Shape;1779;p34"/>
            <p:cNvSpPr/>
            <p:nvPr/>
          </p:nvSpPr>
          <p:spPr>
            <a:xfrm>
              <a:off x="-2160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815"/>
                    <a:pt x="247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0" name="Google Shape;1780;p34"/>
            <p:cNvSpPr/>
            <p:nvPr/>
          </p:nvSpPr>
          <p:spPr>
            <a:xfrm>
              <a:off x="-2160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47" y="0"/>
                    <a:pt x="0" y="223"/>
                    <a:pt x="0" y="519"/>
                  </a:cubicBezTo>
                  <a:cubicBezTo>
                    <a:pt x="0" y="790"/>
                    <a:pt x="247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1" name="Google Shape;1781;p34"/>
            <p:cNvSpPr/>
            <p:nvPr/>
          </p:nvSpPr>
          <p:spPr>
            <a:xfrm>
              <a:off x="-2160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47" y="1"/>
                    <a:pt x="0" y="248"/>
                    <a:pt x="0" y="519"/>
                  </a:cubicBezTo>
                  <a:cubicBezTo>
                    <a:pt x="0" y="816"/>
                    <a:pt x="247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2" name="Google Shape;1782;p34"/>
            <p:cNvSpPr/>
            <p:nvPr/>
          </p:nvSpPr>
          <p:spPr>
            <a:xfrm>
              <a:off x="-2160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6"/>
                    <a:pt x="247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3" name="Google Shape;1783;p34"/>
            <p:cNvSpPr/>
            <p:nvPr/>
          </p:nvSpPr>
          <p:spPr>
            <a:xfrm>
              <a:off x="-341325" y="-103637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4" name="Google Shape;1784;p34"/>
            <p:cNvSpPr/>
            <p:nvPr/>
          </p:nvSpPr>
          <p:spPr>
            <a:xfrm>
              <a:off x="-341325" y="469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-341325" y="196963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-341325" y="3475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815"/>
                    <a:pt x="223" y="1037"/>
                    <a:pt x="519" y="1037"/>
                  </a:cubicBezTo>
                  <a:cubicBezTo>
                    <a:pt x="815" y="1037"/>
                    <a:pt x="1037" y="815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7" name="Google Shape;1787;p34"/>
            <p:cNvSpPr/>
            <p:nvPr/>
          </p:nvSpPr>
          <p:spPr>
            <a:xfrm>
              <a:off x="-341325" y="498163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0"/>
                  </a:moveTo>
                  <a:cubicBezTo>
                    <a:pt x="223" y="0"/>
                    <a:pt x="0" y="223"/>
                    <a:pt x="0" y="519"/>
                  </a:cubicBezTo>
                  <a:cubicBezTo>
                    <a:pt x="0" y="790"/>
                    <a:pt x="223" y="1037"/>
                    <a:pt x="519" y="1037"/>
                  </a:cubicBezTo>
                  <a:cubicBezTo>
                    <a:pt x="815" y="1037"/>
                    <a:pt x="1037" y="790"/>
                    <a:pt x="1037" y="519"/>
                  </a:cubicBezTo>
                  <a:cubicBezTo>
                    <a:pt x="1037" y="223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8" name="Google Shape;1788;p34"/>
            <p:cNvSpPr/>
            <p:nvPr/>
          </p:nvSpPr>
          <p:spPr>
            <a:xfrm>
              <a:off x="-341325" y="648138"/>
              <a:ext cx="25950" cy="26575"/>
            </a:xfrm>
            <a:custGeom>
              <a:avLst/>
              <a:gdLst/>
              <a:ahLst/>
              <a:cxnLst/>
              <a:rect l="l" t="t" r="r" b="b"/>
              <a:pathLst>
                <a:path w="1038" h="1063" extrusionOk="0">
                  <a:moveTo>
                    <a:pt x="519" y="1"/>
                  </a:moveTo>
                  <a:cubicBezTo>
                    <a:pt x="223" y="1"/>
                    <a:pt x="0" y="248"/>
                    <a:pt x="0" y="519"/>
                  </a:cubicBezTo>
                  <a:cubicBezTo>
                    <a:pt x="0" y="816"/>
                    <a:pt x="223" y="1062"/>
                    <a:pt x="519" y="1062"/>
                  </a:cubicBezTo>
                  <a:cubicBezTo>
                    <a:pt x="815" y="1062"/>
                    <a:pt x="1037" y="816"/>
                    <a:pt x="1037" y="519"/>
                  </a:cubicBezTo>
                  <a:cubicBezTo>
                    <a:pt x="1037" y="248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89" name="Google Shape;1789;p34"/>
            <p:cNvSpPr/>
            <p:nvPr/>
          </p:nvSpPr>
          <p:spPr>
            <a:xfrm>
              <a:off x="-341325" y="798738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6"/>
                    <a:pt x="223" y="1038"/>
                    <a:pt x="519" y="1038"/>
                  </a:cubicBezTo>
                  <a:cubicBezTo>
                    <a:pt x="815" y="1038"/>
                    <a:pt x="1037" y="816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90" name="Google Shape;1790;p34"/>
            <p:cNvSpPr/>
            <p:nvPr/>
          </p:nvSpPr>
          <p:spPr>
            <a:xfrm>
              <a:off x="-467250" y="-103637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91" name="Google Shape;1791;p34"/>
            <p:cNvSpPr/>
            <p:nvPr/>
          </p:nvSpPr>
          <p:spPr>
            <a:xfrm>
              <a:off x="-467250" y="469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92" name="Google Shape;1792;p34"/>
            <p:cNvSpPr/>
            <p:nvPr/>
          </p:nvSpPr>
          <p:spPr>
            <a:xfrm>
              <a:off x="-467250" y="196963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93" name="Google Shape;1793;p34"/>
            <p:cNvSpPr/>
            <p:nvPr/>
          </p:nvSpPr>
          <p:spPr>
            <a:xfrm>
              <a:off x="-467250" y="3475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815"/>
                    <a:pt x="248" y="1037"/>
                    <a:pt x="544" y="1037"/>
                  </a:cubicBezTo>
                  <a:cubicBezTo>
                    <a:pt x="816" y="1037"/>
                    <a:pt x="1062" y="815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94" name="Google Shape;1794;p34"/>
            <p:cNvSpPr/>
            <p:nvPr/>
          </p:nvSpPr>
          <p:spPr>
            <a:xfrm>
              <a:off x="-467250" y="498163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0"/>
                  </a:moveTo>
                  <a:cubicBezTo>
                    <a:pt x="248" y="0"/>
                    <a:pt x="1" y="223"/>
                    <a:pt x="1" y="519"/>
                  </a:cubicBezTo>
                  <a:cubicBezTo>
                    <a:pt x="1" y="790"/>
                    <a:pt x="248" y="1037"/>
                    <a:pt x="544" y="1037"/>
                  </a:cubicBezTo>
                  <a:cubicBezTo>
                    <a:pt x="816" y="1037"/>
                    <a:pt x="1062" y="790"/>
                    <a:pt x="1062" y="519"/>
                  </a:cubicBezTo>
                  <a:cubicBezTo>
                    <a:pt x="1062" y="223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95" name="Google Shape;1795;p34"/>
            <p:cNvSpPr/>
            <p:nvPr/>
          </p:nvSpPr>
          <p:spPr>
            <a:xfrm>
              <a:off x="-467250" y="648138"/>
              <a:ext cx="26575" cy="2657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44" y="1"/>
                  </a:moveTo>
                  <a:cubicBezTo>
                    <a:pt x="248" y="1"/>
                    <a:pt x="1" y="248"/>
                    <a:pt x="1" y="519"/>
                  </a:cubicBezTo>
                  <a:cubicBezTo>
                    <a:pt x="1" y="816"/>
                    <a:pt x="248" y="1062"/>
                    <a:pt x="544" y="1062"/>
                  </a:cubicBezTo>
                  <a:cubicBezTo>
                    <a:pt x="816" y="1062"/>
                    <a:pt x="1062" y="816"/>
                    <a:pt x="1062" y="519"/>
                  </a:cubicBezTo>
                  <a:cubicBezTo>
                    <a:pt x="1062" y="248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  <p:sp>
          <p:nvSpPr>
            <p:cNvPr id="1796" name="Google Shape;1796;p34"/>
            <p:cNvSpPr/>
            <p:nvPr/>
          </p:nvSpPr>
          <p:spPr>
            <a:xfrm>
              <a:off x="-467250" y="798738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6"/>
                    <a:pt x="248" y="1038"/>
                    <a:pt x="544" y="1038"/>
                  </a:cubicBezTo>
                  <a:cubicBezTo>
                    <a:pt x="816" y="1038"/>
                    <a:pt x="1062" y="816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mmersmith One" charset="0"/>
              </a:endParaRPr>
            </a:p>
          </p:txBody>
        </p:sp>
      </p:grpSp>
      <p:sp>
        <p:nvSpPr>
          <p:cNvPr id="1797" name="Google Shape;1797;p34"/>
          <p:cNvSpPr txBox="1">
            <a:spLocks noGrp="1"/>
          </p:cNvSpPr>
          <p:nvPr>
            <p:ph type="title"/>
          </p:nvPr>
        </p:nvSpPr>
        <p:spPr>
          <a:xfrm>
            <a:off x="3281820" y="-77515"/>
            <a:ext cx="5768932" cy="14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600" dirty="0" smtClean="0"/>
              <a:t>Теория скрещивания</a:t>
            </a:r>
            <a:endParaRPr sz="3600" dirty="0">
              <a:latin typeface="Hammersmith One" charset="0"/>
            </a:endParaRPr>
          </a:p>
        </p:txBody>
      </p:sp>
      <p:sp>
        <p:nvSpPr>
          <p:cNvPr id="1798" name="Google Shape;1798;p34"/>
          <p:cNvSpPr txBox="1">
            <a:spLocks noGrp="1"/>
          </p:cNvSpPr>
          <p:nvPr>
            <p:ph type="title" idx="2"/>
          </p:nvPr>
        </p:nvSpPr>
        <p:spPr>
          <a:xfrm>
            <a:off x="3018773" y="265974"/>
            <a:ext cx="764547" cy="637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Hammersmith One" charset="0"/>
              </a:rPr>
              <a:t>01</a:t>
            </a:r>
            <a:endParaRPr sz="4400" dirty="0">
              <a:latin typeface="Hammersmith One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0" y="1078401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252626"/>
                </a:solidFill>
                <a:latin typeface="Source Sans Pro"/>
              </a:rPr>
              <a:t>«Скрещивание </a:t>
            </a:r>
            <a:r>
              <a:rPr lang="ru-RU" i="1" dirty="0">
                <a:solidFill>
                  <a:srgbClr val="252626"/>
                </a:solidFill>
                <a:latin typeface="Source Sans Pro"/>
              </a:rPr>
              <a:t>между различными разновидностями или между особями одной и той же разновидности, но различного происхождения, сообщает потомству особенную силу и </a:t>
            </a:r>
            <a:r>
              <a:rPr lang="ru-RU" i="1" dirty="0" smtClean="0">
                <a:solidFill>
                  <a:srgbClr val="252626"/>
                </a:solidFill>
                <a:latin typeface="Source Sans Pro"/>
              </a:rPr>
              <a:t>фертильность»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4105" y="1816705"/>
            <a:ext cx="3626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Чарльз Дарвин: «Происхождение видов»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3" y="265974"/>
            <a:ext cx="2563714" cy="32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40907" y="2231681"/>
            <a:ext cx="5041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Дарвин подробно излагал данные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о бесплодности гибридов, влиянии близкородственного скрещивания, о роли перекрёстного оплодотворения.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02691" y="2963158"/>
            <a:ext cx="5931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Описал правило, согласно которому при скрещивании разновидностей у гибридов первого поколения наблюдается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однородность признаков, а при скрещивании этих гибридов возникает расщепление.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907427" y="543697"/>
            <a:ext cx="2038865" cy="3175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4908" y="3926477"/>
            <a:ext cx="8106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Мендель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открыл 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закономерности комбинирования наследственных факторов при скрещивании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доказал, что наследственные факторы являются дискретными и не смешиваются при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скрещивании.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217" y="620145"/>
            <a:ext cx="61142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pPr lvl="3"/>
            <a:r>
              <a:rPr lang="ru-RU" dirty="0" smtClean="0">
                <a:solidFill>
                  <a:srgbClr val="333333"/>
                </a:solidFill>
                <a:latin typeface="YS Text"/>
              </a:rPr>
              <a:t>	1. </a:t>
            </a:r>
            <a:r>
              <a:rPr lang="ru-RU" b="1" dirty="0" smtClean="0">
                <a:solidFill>
                  <a:srgbClr val="00B050"/>
                </a:solidFill>
                <a:latin typeface="YS Text"/>
              </a:rPr>
              <a:t>Закон доминирования.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При скрещивании двух гомозиготных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организмов,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имеющих разные альтернативные признаки, все гибриды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F1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будут одинаковыми — они проявят только доминантный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признак.</a:t>
            </a:r>
          </a:p>
          <a:p>
            <a:pPr lvl="2">
              <a:buFont typeface="+mj-lt"/>
              <a:buAutoNum type="arabicPeriod"/>
            </a:pPr>
            <a:endParaRPr lang="ru-RU" dirty="0">
              <a:solidFill>
                <a:srgbClr val="333333"/>
              </a:solidFill>
              <a:latin typeface="YS Text"/>
            </a:endParaRPr>
          </a:p>
          <a:p>
            <a:pPr lvl="2"/>
            <a:r>
              <a:rPr lang="ru-RU" b="1" dirty="0" smtClean="0">
                <a:solidFill>
                  <a:srgbClr val="333333"/>
                </a:solidFill>
                <a:latin typeface="YS Text"/>
              </a:rPr>
              <a:t>	2.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YS Text"/>
              </a:rPr>
              <a:t>Закон расщепления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При скрещивании двух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гетерозигот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F1 между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собой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в F2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наблюдается фенотипическое расщепление 3:1 и генотипическое 1:2:1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pPr lvl="2">
              <a:buFont typeface="+mj-lt"/>
              <a:buAutoNum type="arabicPeriod"/>
            </a:pPr>
            <a:endParaRPr lang="ru-RU" dirty="0">
              <a:solidFill>
                <a:srgbClr val="333333"/>
              </a:solidFill>
              <a:latin typeface="YS Text"/>
            </a:endParaRPr>
          </a:p>
          <a:p>
            <a:pPr lvl="2"/>
            <a:r>
              <a:rPr lang="ru-RU" b="1" dirty="0" smtClean="0">
                <a:solidFill>
                  <a:srgbClr val="333333"/>
                </a:solidFill>
                <a:latin typeface="YS Text"/>
              </a:rPr>
              <a:t>	3.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YS Text"/>
              </a:rPr>
              <a:t>Закон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YS Text"/>
              </a:rPr>
              <a:t>независимого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YS Text"/>
              </a:rPr>
              <a:t>наследования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При скрещивании организмов, которые различаются по двум и более парам альтернативных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признаков,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гены и соответствующие им признаки наследуются и комбинируются в потомстве независимо друг от друга.</a:t>
            </a: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6724" y="688996"/>
            <a:ext cx="2248930" cy="3046018"/>
          </a:xfrm>
          <a:prstGeom prst="rect">
            <a:avLst/>
          </a:prstGeom>
          <a:noFill/>
        </p:spPr>
      </p:pic>
      <p:sp>
        <p:nvSpPr>
          <p:cNvPr id="8" name="Google Shape;1798;p34"/>
          <p:cNvSpPr txBox="1">
            <a:spLocks noGrp="1"/>
          </p:cNvSpPr>
          <p:nvPr>
            <p:ph type="title" idx="2"/>
          </p:nvPr>
        </p:nvSpPr>
        <p:spPr>
          <a:xfrm>
            <a:off x="287930" y="723175"/>
            <a:ext cx="601757" cy="413648"/>
          </a:xfrm>
          <a:prstGeom prst="rect">
            <a:avLst/>
          </a:prstGeom>
          <a:solidFill>
            <a:srgbClr val="92D05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Hammersmith One" charset="0"/>
              </a:rPr>
              <a:t>01</a:t>
            </a:r>
            <a:endParaRPr sz="3200" dirty="0">
              <a:latin typeface="Hammersmith One" charset="0"/>
            </a:endParaRPr>
          </a:p>
        </p:txBody>
      </p:sp>
      <p:sp>
        <p:nvSpPr>
          <p:cNvPr id="9" name="Google Shape;1798;p34"/>
          <p:cNvSpPr txBox="1">
            <a:spLocks noGrp="1"/>
          </p:cNvSpPr>
          <p:nvPr>
            <p:ph type="title" idx="2"/>
          </p:nvPr>
        </p:nvSpPr>
        <p:spPr>
          <a:xfrm>
            <a:off x="263414" y="1839402"/>
            <a:ext cx="725127" cy="3724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Hammersmith One" charset="0"/>
              </a:rPr>
              <a:t>0</a:t>
            </a:r>
            <a:r>
              <a:rPr lang="ru-RU" sz="3200" dirty="0" smtClean="0">
                <a:latin typeface="Hammersmith One" charset="0"/>
              </a:rPr>
              <a:t>2</a:t>
            </a:r>
            <a:endParaRPr sz="3200" dirty="0">
              <a:latin typeface="Hammersmith One" charset="0"/>
            </a:endParaRPr>
          </a:p>
        </p:txBody>
      </p:sp>
      <p:sp>
        <p:nvSpPr>
          <p:cNvPr id="10" name="Google Shape;1798;p34"/>
          <p:cNvSpPr txBox="1">
            <a:spLocks noGrp="1"/>
          </p:cNvSpPr>
          <p:nvPr>
            <p:ph type="title" idx="2"/>
          </p:nvPr>
        </p:nvSpPr>
        <p:spPr>
          <a:xfrm>
            <a:off x="308524" y="2683781"/>
            <a:ext cx="704729" cy="3806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Hammersmith One" charset="0"/>
              </a:rPr>
              <a:t>0</a:t>
            </a:r>
            <a:r>
              <a:rPr lang="ru-RU" sz="3200" dirty="0" smtClean="0">
                <a:latin typeface="Hammersmith One" charset="0"/>
              </a:rPr>
              <a:t>3</a:t>
            </a:r>
            <a:endParaRPr sz="3200" dirty="0">
              <a:latin typeface="Hammersmith One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907" y="160638"/>
            <a:ext cx="8241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Грегор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Мендель сформулировал 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три закона о скрещивании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321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с двумя вырезанными противолежащими углами 83"/>
          <p:cNvSpPr/>
          <p:nvPr/>
        </p:nvSpPr>
        <p:spPr>
          <a:xfrm flipH="1">
            <a:off x="6042453" y="877329"/>
            <a:ext cx="2854411" cy="3064476"/>
          </a:xfrm>
          <a:prstGeom prst="snip2DiagRect">
            <a:avLst>
              <a:gd name="adj1" fmla="val 2146"/>
              <a:gd name="adj2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5" name="Google Shape;1805;p35"/>
          <p:cNvSpPr/>
          <p:nvPr/>
        </p:nvSpPr>
        <p:spPr>
          <a:xfrm>
            <a:off x="-1" y="151555"/>
            <a:ext cx="5894173" cy="5527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35"/>
          <p:cNvSpPr txBox="1">
            <a:spLocks noGrp="1"/>
          </p:cNvSpPr>
          <p:nvPr>
            <p:ph type="title"/>
          </p:nvPr>
        </p:nvSpPr>
        <p:spPr>
          <a:xfrm>
            <a:off x="319714" y="117076"/>
            <a:ext cx="69579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Определение скрещивания</a:t>
            </a:r>
            <a:endParaRPr dirty="0"/>
          </a:p>
        </p:txBody>
      </p:sp>
      <p:pic>
        <p:nvPicPr>
          <p:cNvPr id="1811" name="Google Shape;1811;p35"/>
          <p:cNvPicPr preferRelativeResize="0">
            <a:picLocks noGrp="1"/>
          </p:cNvPicPr>
          <p:nvPr>
            <p:ph type="pic" idx="5"/>
          </p:nvPr>
        </p:nvPicPr>
        <p:blipFill>
          <a:blip r:embed="rId3"/>
          <a:stretch>
            <a:fillRect/>
          </a:stretch>
        </p:blipFill>
        <p:spPr>
          <a:xfrm>
            <a:off x="5906530" y="1021307"/>
            <a:ext cx="2782589" cy="2779609"/>
          </a:xfrm>
          <a:prstGeom prst="round2DiagRect">
            <a:avLst>
              <a:gd name="adj1" fmla="val 16667"/>
              <a:gd name="adj2" fmla="val 0"/>
            </a:avLst>
          </a:prstGeom>
        </p:spPr>
      </p:pic>
      <p:sp>
        <p:nvSpPr>
          <p:cNvPr id="1812" name="Google Shape;1812;p35"/>
          <p:cNvSpPr/>
          <p:nvPr/>
        </p:nvSpPr>
        <p:spPr>
          <a:xfrm>
            <a:off x="564967" y="1002559"/>
            <a:ext cx="674700" cy="67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4" name="Google Shape;1814;p35"/>
          <p:cNvGrpSpPr/>
          <p:nvPr/>
        </p:nvGrpSpPr>
        <p:grpSpPr>
          <a:xfrm>
            <a:off x="307365" y="4816350"/>
            <a:ext cx="904875" cy="327150"/>
            <a:chOff x="2272090" y="4765485"/>
            <a:chExt cx="904875" cy="327150"/>
          </a:xfrm>
        </p:grpSpPr>
        <p:sp>
          <p:nvSpPr>
            <p:cNvPr id="1815" name="Google Shape;1815;p35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9" name="Google Shape;1839;p35"/>
          <p:cNvGrpSpPr/>
          <p:nvPr/>
        </p:nvGrpSpPr>
        <p:grpSpPr>
          <a:xfrm>
            <a:off x="6075290" y="415537"/>
            <a:ext cx="904875" cy="327150"/>
            <a:chOff x="2272090" y="4765485"/>
            <a:chExt cx="904875" cy="327150"/>
          </a:xfrm>
        </p:grpSpPr>
        <p:sp>
          <p:nvSpPr>
            <p:cNvPr id="1840" name="Google Shape;1840;p35"/>
            <p:cNvSpPr/>
            <p:nvPr/>
          </p:nvSpPr>
          <p:spPr>
            <a:xfrm>
              <a:off x="3151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19" y="1038"/>
                  </a:cubicBezTo>
                  <a:cubicBezTo>
                    <a:pt x="816" y="1038"/>
                    <a:pt x="1038" y="815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51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19" y="1038"/>
                  </a:cubicBezTo>
                  <a:cubicBezTo>
                    <a:pt x="816" y="1038"/>
                    <a:pt x="1038" y="791"/>
                    <a:pt x="1038" y="519"/>
                  </a:cubicBezTo>
                  <a:cubicBezTo>
                    <a:pt x="1038" y="223"/>
                    <a:pt x="816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3151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19" y="1062"/>
                  </a:cubicBezTo>
                  <a:cubicBezTo>
                    <a:pt x="816" y="1062"/>
                    <a:pt x="1038" y="815"/>
                    <a:pt x="1038" y="519"/>
                  </a:cubicBezTo>
                  <a:cubicBezTo>
                    <a:pt x="1038" y="247"/>
                    <a:pt x="816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3025740" y="47654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815"/>
                    <a:pt x="222" y="1038"/>
                    <a:pt x="518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025740" y="4916085"/>
              <a:ext cx="25925" cy="25950"/>
            </a:xfrm>
            <a:custGeom>
              <a:avLst/>
              <a:gdLst/>
              <a:ahLst/>
              <a:cxnLst/>
              <a:rect l="l" t="t" r="r" b="b"/>
              <a:pathLst>
                <a:path w="1037" h="1038" extrusionOk="0">
                  <a:moveTo>
                    <a:pt x="518" y="1"/>
                  </a:moveTo>
                  <a:cubicBezTo>
                    <a:pt x="222" y="1"/>
                    <a:pt x="0" y="223"/>
                    <a:pt x="0" y="519"/>
                  </a:cubicBezTo>
                  <a:cubicBezTo>
                    <a:pt x="0" y="791"/>
                    <a:pt x="222" y="1038"/>
                    <a:pt x="518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025740" y="5066085"/>
              <a:ext cx="25925" cy="26550"/>
            </a:xfrm>
            <a:custGeom>
              <a:avLst/>
              <a:gdLst/>
              <a:ahLst/>
              <a:cxnLst/>
              <a:rect l="l" t="t" r="r" b="b"/>
              <a:pathLst>
                <a:path w="1037" h="1062" extrusionOk="0">
                  <a:moveTo>
                    <a:pt x="518" y="0"/>
                  </a:moveTo>
                  <a:cubicBezTo>
                    <a:pt x="222" y="0"/>
                    <a:pt x="0" y="247"/>
                    <a:pt x="0" y="519"/>
                  </a:cubicBezTo>
                  <a:cubicBezTo>
                    <a:pt x="0" y="815"/>
                    <a:pt x="222" y="1062"/>
                    <a:pt x="518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899815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62" y="815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899815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62" y="791"/>
                    <a:pt x="1062" y="519"/>
                  </a:cubicBezTo>
                  <a:cubicBezTo>
                    <a:pt x="1062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899815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62" y="815"/>
                    <a:pt x="1062" y="519"/>
                  </a:cubicBezTo>
                  <a:cubicBezTo>
                    <a:pt x="1062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7745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815" y="1038"/>
                    <a:pt x="1038" y="815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7745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815" y="1038"/>
                    <a:pt x="1038" y="791"/>
                    <a:pt x="1038" y="519"/>
                  </a:cubicBezTo>
                  <a:cubicBezTo>
                    <a:pt x="1038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7745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815" y="1062"/>
                    <a:pt x="1038" y="815"/>
                    <a:pt x="1038" y="519"/>
                  </a:cubicBezTo>
                  <a:cubicBezTo>
                    <a:pt x="1038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6492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815"/>
                    <a:pt x="223" y="1038"/>
                    <a:pt x="519" y="1038"/>
                  </a:cubicBezTo>
                  <a:cubicBezTo>
                    <a:pt x="791" y="1038"/>
                    <a:pt x="1038" y="815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6492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1" y="223"/>
                    <a:pt x="1" y="519"/>
                  </a:cubicBezTo>
                  <a:cubicBezTo>
                    <a:pt x="1" y="791"/>
                    <a:pt x="223" y="1038"/>
                    <a:pt x="519" y="1038"/>
                  </a:cubicBezTo>
                  <a:cubicBezTo>
                    <a:pt x="791" y="1038"/>
                    <a:pt x="1038" y="791"/>
                    <a:pt x="1038" y="519"/>
                  </a:cubicBezTo>
                  <a:cubicBezTo>
                    <a:pt x="1038" y="223"/>
                    <a:pt x="791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26492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1" y="247"/>
                    <a:pt x="1" y="519"/>
                  </a:cubicBezTo>
                  <a:cubicBezTo>
                    <a:pt x="1" y="815"/>
                    <a:pt x="223" y="1062"/>
                    <a:pt x="519" y="1062"/>
                  </a:cubicBezTo>
                  <a:cubicBezTo>
                    <a:pt x="791" y="1062"/>
                    <a:pt x="1038" y="815"/>
                    <a:pt x="1038" y="519"/>
                  </a:cubicBezTo>
                  <a:cubicBezTo>
                    <a:pt x="1038" y="247"/>
                    <a:pt x="791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25233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815"/>
                    <a:pt x="247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25233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47" y="1"/>
                    <a:pt x="0" y="223"/>
                    <a:pt x="0" y="519"/>
                  </a:cubicBezTo>
                  <a:cubicBezTo>
                    <a:pt x="0" y="791"/>
                    <a:pt x="247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25233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47" y="0"/>
                    <a:pt x="0" y="247"/>
                    <a:pt x="0" y="519"/>
                  </a:cubicBezTo>
                  <a:cubicBezTo>
                    <a:pt x="0" y="815"/>
                    <a:pt x="247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398015" y="47654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815"/>
                    <a:pt x="223" y="1038"/>
                    <a:pt x="519" y="1038"/>
                  </a:cubicBezTo>
                  <a:cubicBezTo>
                    <a:pt x="815" y="1038"/>
                    <a:pt x="1037" y="815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398015" y="4916085"/>
              <a:ext cx="25950" cy="2595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9" y="1"/>
                  </a:moveTo>
                  <a:cubicBezTo>
                    <a:pt x="223" y="1"/>
                    <a:pt x="0" y="223"/>
                    <a:pt x="0" y="519"/>
                  </a:cubicBezTo>
                  <a:cubicBezTo>
                    <a:pt x="0" y="791"/>
                    <a:pt x="223" y="1038"/>
                    <a:pt x="519" y="1038"/>
                  </a:cubicBezTo>
                  <a:cubicBezTo>
                    <a:pt x="815" y="1038"/>
                    <a:pt x="1037" y="791"/>
                    <a:pt x="1037" y="519"/>
                  </a:cubicBezTo>
                  <a:cubicBezTo>
                    <a:pt x="1037" y="223"/>
                    <a:pt x="815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98015" y="5066085"/>
              <a:ext cx="25950" cy="26550"/>
            </a:xfrm>
            <a:custGeom>
              <a:avLst/>
              <a:gdLst/>
              <a:ahLst/>
              <a:cxnLst/>
              <a:rect l="l" t="t" r="r" b="b"/>
              <a:pathLst>
                <a:path w="1038" h="1062" extrusionOk="0">
                  <a:moveTo>
                    <a:pt x="519" y="0"/>
                  </a:moveTo>
                  <a:cubicBezTo>
                    <a:pt x="223" y="0"/>
                    <a:pt x="0" y="247"/>
                    <a:pt x="0" y="519"/>
                  </a:cubicBezTo>
                  <a:cubicBezTo>
                    <a:pt x="0" y="815"/>
                    <a:pt x="223" y="1062"/>
                    <a:pt x="519" y="1062"/>
                  </a:cubicBezTo>
                  <a:cubicBezTo>
                    <a:pt x="815" y="1062"/>
                    <a:pt x="1037" y="815"/>
                    <a:pt x="1037" y="519"/>
                  </a:cubicBezTo>
                  <a:cubicBezTo>
                    <a:pt x="1037" y="247"/>
                    <a:pt x="815" y="0"/>
                    <a:pt x="51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272090" y="47654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815"/>
                    <a:pt x="248" y="1038"/>
                    <a:pt x="544" y="1038"/>
                  </a:cubicBezTo>
                  <a:cubicBezTo>
                    <a:pt x="816" y="1038"/>
                    <a:pt x="1062" y="815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2272090" y="4916085"/>
              <a:ext cx="26575" cy="25950"/>
            </a:xfrm>
            <a:custGeom>
              <a:avLst/>
              <a:gdLst/>
              <a:ahLst/>
              <a:cxnLst/>
              <a:rect l="l" t="t" r="r" b="b"/>
              <a:pathLst>
                <a:path w="1063" h="1038" extrusionOk="0">
                  <a:moveTo>
                    <a:pt x="544" y="1"/>
                  </a:moveTo>
                  <a:cubicBezTo>
                    <a:pt x="248" y="1"/>
                    <a:pt x="1" y="223"/>
                    <a:pt x="1" y="519"/>
                  </a:cubicBezTo>
                  <a:cubicBezTo>
                    <a:pt x="1" y="791"/>
                    <a:pt x="248" y="1038"/>
                    <a:pt x="544" y="1038"/>
                  </a:cubicBezTo>
                  <a:cubicBezTo>
                    <a:pt x="816" y="1038"/>
                    <a:pt x="1062" y="791"/>
                    <a:pt x="1062" y="519"/>
                  </a:cubicBezTo>
                  <a:cubicBezTo>
                    <a:pt x="1062" y="223"/>
                    <a:pt x="816" y="1"/>
                    <a:pt x="5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72090" y="5066085"/>
              <a:ext cx="26575" cy="26550"/>
            </a:xfrm>
            <a:custGeom>
              <a:avLst/>
              <a:gdLst/>
              <a:ahLst/>
              <a:cxnLst/>
              <a:rect l="l" t="t" r="r" b="b"/>
              <a:pathLst>
                <a:path w="1063" h="1062" extrusionOk="0">
                  <a:moveTo>
                    <a:pt x="544" y="0"/>
                  </a:moveTo>
                  <a:cubicBezTo>
                    <a:pt x="248" y="0"/>
                    <a:pt x="1" y="247"/>
                    <a:pt x="1" y="519"/>
                  </a:cubicBezTo>
                  <a:cubicBezTo>
                    <a:pt x="1" y="815"/>
                    <a:pt x="248" y="1062"/>
                    <a:pt x="544" y="1062"/>
                  </a:cubicBezTo>
                  <a:cubicBezTo>
                    <a:pt x="816" y="1062"/>
                    <a:pt x="1062" y="815"/>
                    <a:pt x="1062" y="519"/>
                  </a:cubicBezTo>
                  <a:cubicBezTo>
                    <a:pt x="1062" y="247"/>
                    <a:pt x="816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35"/>
          <p:cNvGrpSpPr/>
          <p:nvPr/>
        </p:nvGrpSpPr>
        <p:grpSpPr>
          <a:xfrm>
            <a:off x="721446" y="1176214"/>
            <a:ext cx="400853" cy="384340"/>
            <a:chOff x="1614959" y="2770908"/>
            <a:chExt cx="400653" cy="384148"/>
          </a:xfrm>
        </p:grpSpPr>
        <p:sp>
          <p:nvSpPr>
            <p:cNvPr id="1865" name="Google Shape;1865;p35"/>
            <p:cNvSpPr/>
            <p:nvPr/>
          </p:nvSpPr>
          <p:spPr>
            <a:xfrm>
              <a:off x="1694473" y="2770908"/>
              <a:ext cx="90822" cy="90822"/>
            </a:xfrm>
            <a:custGeom>
              <a:avLst/>
              <a:gdLst/>
              <a:ahLst/>
              <a:cxnLst/>
              <a:rect l="l" t="t" r="r" b="b"/>
              <a:pathLst>
                <a:path w="2883" h="2883" extrusionOk="0">
                  <a:moveTo>
                    <a:pt x="1430" y="1"/>
                  </a:moveTo>
                  <a:cubicBezTo>
                    <a:pt x="644" y="1"/>
                    <a:pt x="1" y="668"/>
                    <a:pt x="1" y="1453"/>
                  </a:cubicBezTo>
                  <a:cubicBezTo>
                    <a:pt x="1" y="2239"/>
                    <a:pt x="644" y="2882"/>
                    <a:pt x="1430" y="2882"/>
                  </a:cubicBezTo>
                  <a:cubicBezTo>
                    <a:pt x="2239" y="2882"/>
                    <a:pt x="2882" y="2239"/>
                    <a:pt x="2882" y="1453"/>
                  </a:cubicBezTo>
                  <a:cubicBezTo>
                    <a:pt x="2882" y="668"/>
                    <a:pt x="2239" y="1"/>
                    <a:pt x="1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1807002" y="2770908"/>
              <a:ext cx="208610" cy="158332"/>
            </a:xfrm>
            <a:custGeom>
              <a:avLst/>
              <a:gdLst/>
              <a:ahLst/>
              <a:cxnLst/>
              <a:rect l="l" t="t" r="r" b="b"/>
              <a:pathLst>
                <a:path w="6622" h="5026" extrusionOk="0">
                  <a:moveTo>
                    <a:pt x="2097" y="1"/>
                  </a:moveTo>
                  <a:cubicBezTo>
                    <a:pt x="1477" y="1"/>
                    <a:pt x="906" y="334"/>
                    <a:pt x="620" y="882"/>
                  </a:cubicBezTo>
                  <a:cubicBezTo>
                    <a:pt x="1" y="2120"/>
                    <a:pt x="715" y="3335"/>
                    <a:pt x="1811" y="3573"/>
                  </a:cubicBezTo>
                  <a:lnTo>
                    <a:pt x="1811" y="4668"/>
                  </a:lnTo>
                  <a:cubicBezTo>
                    <a:pt x="1811" y="4811"/>
                    <a:pt x="1906" y="4954"/>
                    <a:pt x="2049" y="5002"/>
                  </a:cubicBezTo>
                  <a:cubicBezTo>
                    <a:pt x="2089" y="5018"/>
                    <a:pt x="2134" y="5026"/>
                    <a:pt x="2179" y="5026"/>
                  </a:cubicBezTo>
                  <a:cubicBezTo>
                    <a:pt x="2271" y="5026"/>
                    <a:pt x="2366" y="4994"/>
                    <a:pt x="2430" y="4930"/>
                  </a:cubicBezTo>
                  <a:lnTo>
                    <a:pt x="3787" y="3597"/>
                  </a:lnTo>
                  <a:lnTo>
                    <a:pt x="4454" y="3597"/>
                  </a:lnTo>
                  <a:cubicBezTo>
                    <a:pt x="4978" y="3597"/>
                    <a:pt x="5621" y="3216"/>
                    <a:pt x="5859" y="2763"/>
                  </a:cubicBezTo>
                  <a:cubicBezTo>
                    <a:pt x="6621" y="1430"/>
                    <a:pt x="5645" y="1"/>
                    <a:pt x="4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1614959" y="2929212"/>
              <a:ext cx="250602" cy="135083"/>
            </a:xfrm>
            <a:custGeom>
              <a:avLst/>
              <a:gdLst/>
              <a:ahLst/>
              <a:cxnLst/>
              <a:rect l="l" t="t" r="r" b="b"/>
              <a:pathLst>
                <a:path w="7955" h="4288" extrusionOk="0">
                  <a:moveTo>
                    <a:pt x="4692" y="1429"/>
                  </a:moveTo>
                  <a:cubicBezTo>
                    <a:pt x="4835" y="1429"/>
                    <a:pt x="4978" y="1525"/>
                    <a:pt x="5049" y="1668"/>
                  </a:cubicBezTo>
                  <a:cubicBezTo>
                    <a:pt x="5120" y="1930"/>
                    <a:pt x="4906" y="2144"/>
                    <a:pt x="4668" y="2144"/>
                  </a:cubicBezTo>
                  <a:lnTo>
                    <a:pt x="3263" y="2144"/>
                  </a:lnTo>
                  <a:cubicBezTo>
                    <a:pt x="3072" y="2144"/>
                    <a:pt x="2906" y="2001"/>
                    <a:pt x="2906" y="1834"/>
                  </a:cubicBezTo>
                  <a:cubicBezTo>
                    <a:pt x="2882" y="1620"/>
                    <a:pt x="3049" y="1429"/>
                    <a:pt x="3239" y="1429"/>
                  </a:cubicBezTo>
                  <a:close/>
                  <a:moveTo>
                    <a:pt x="1810" y="1"/>
                  </a:moveTo>
                  <a:cubicBezTo>
                    <a:pt x="1239" y="1"/>
                    <a:pt x="762" y="477"/>
                    <a:pt x="762" y="1072"/>
                  </a:cubicBezTo>
                  <a:lnTo>
                    <a:pt x="762" y="2858"/>
                  </a:lnTo>
                  <a:cubicBezTo>
                    <a:pt x="334" y="2858"/>
                    <a:pt x="0" y="3216"/>
                    <a:pt x="48" y="3620"/>
                  </a:cubicBezTo>
                  <a:cubicBezTo>
                    <a:pt x="72" y="4001"/>
                    <a:pt x="381" y="4287"/>
                    <a:pt x="762" y="4287"/>
                  </a:cubicBezTo>
                  <a:lnTo>
                    <a:pt x="7192" y="4287"/>
                  </a:lnTo>
                  <a:cubicBezTo>
                    <a:pt x="7573" y="4287"/>
                    <a:pt x="7883" y="4001"/>
                    <a:pt x="7907" y="3620"/>
                  </a:cubicBezTo>
                  <a:cubicBezTo>
                    <a:pt x="7954" y="3216"/>
                    <a:pt x="7621" y="2858"/>
                    <a:pt x="7192" y="2858"/>
                  </a:cubicBezTo>
                  <a:lnTo>
                    <a:pt x="7192" y="1072"/>
                  </a:lnTo>
                  <a:cubicBezTo>
                    <a:pt x="7192" y="477"/>
                    <a:pt x="6716" y="1"/>
                    <a:pt x="6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1638208" y="3086759"/>
              <a:ext cx="203349" cy="68297"/>
            </a:xfrm>
            <a:custGeom>
              <a:avLst/>
              <a:gdLst/>
              <a:ahLst/>
              <a:cxnLst/>
              <a:rect l="l" t="t" r="r" b="b"/>
              <a:pathLst>
                <a:path w="6455" h="2168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001"/>
                    <a:pt x="167" y="2168"/>
                    <a:pt x="358" y="2168"/>
                  </a:cubicBezTo>
                  <a:lnTo>
                    <a:pt x="6097" y="2168"/>
                  </a:lnTo>
                  <a:cubicBezTo>
                    <a:pt x="6311" y="2168"/>
                    <a:pt x="6454" y="2001"/>
                    <a:pt x="6454" y="1811"/>
                  </a:cubicBezTo>
                  <a:lnTo>
                    <a:pt x="64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1668955" y="2872191"/>
              <a:ext cx="142580" cy="34558"/>
            </a:xfrm>
            <a:custGeom>
              <a:avLst/>
              <a:gdLst/>
              <a:ahLst/>
              <a:cxnLst/>
              <a:rect l="l" t="t" r="r" b="b"/>
              <a:pathLst>
                <a:path w="4526" h="1097" extrusionOk="0">
                  <a:moveTo>
                    <a:pt x="1025" y="1"/>
                  </a:moveTo>
                  <a:cubicBezTo>
                    <a:pt x="573" y="239"/>
                    <a:pt x="215" y="644"/>
                    <a:pt x="1" y="1096"/>
                  </a:cubicBezTo>
                  <a:lnTo>
                    <a:pt x="4526" y="1096"/>
                  </a:lnTo>
                  <a:cubicBezTo>
                    <a:pt x="4311" y="644"/>
                    <a:pt x="3930" y="239"/>
                    <a:pt x="3502" y="1"/>
                  </a:cubicBezTo>
                  <a:cubicBezTo>
                    <a:pt x="3144" y="239"/>
                    <a:pt x="2692" y="382"/>
                    <a:pt x="2240" y="382"/>
                  </a:cubicBezTo>
                  <a:cubicBezTo>
                    <a:pt x="1787" y="382"/>
                    <a:pt x="1382" y="239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39792" y="3895263"/>
            <a:ext cx="674700" cy="674700"/>
            <a:chOff x="715152" y="3108309"/>
            <a:chExt cx="674700" cy="674700"/>
          </a:xfrm>
        </p:grpSpPr>
        <p:sp>
          <p:nvSpPr>
            <p:cNvPr id="1813" name="Google Shape;1813;p35"/>
            <p:cNvSpPr/>
            <p:nvPr/>
          </p:nvSpPr>
          <p:spPr>
            <a:xfrm>
              <a:off x="715152" y="3108309"/>
              <a:ext cx="674700" cy="67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0" name="Google Shape;1870;p35"/>
            <p:cNvGrpSpPr/>
            <p:nvPr/>
          </p:nvGrpSpPr>
          <p:grpSpPr>
            <a:xfrm>
              <a:off x="860710" y="3253481"/>
              <a:ext cx="383583" cy="384340"/>
              <a:chOff x="6549238" y="2761174"/>
              <a:chExt cx="383392" cy="384148"/>
            </a:xfrm>
          </p:grpSpPr>
          <p:sp>
            <p:nvSpPr>
              <p:cNvPr id="1871" name="Google Shape;1871;p35"/>
              <p:cNvSpPr/>
              <p:nvPr/>
            </p:nvSpPr>
            <p:spPr>
              <a:xfrm>
                <a:off x="6675282" y="3056012"/>
                <a:ext cx="54027" cy="8931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835" extrusionOk="0">
                    <a:moveTo>
                      <a:pt x="0" y="0"/>
                    </a:moveTo>
                    <a:cubicBezTo>
                      <a:pt x="381" y="1405"/>
                      <a:pt x="1024" y="2548"/>
                      <a:pt x="1715" y="2834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6661767" y="2965976"/>
                <a:ext cx="67541" cy="67541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144" extrusionOk="0">
                    <a:moveTo>
                      <a:pt x="0" y="1"/>
                    </a:moveTo>
                    <a:cubicBezTo>
                      <a:pt x="24" y="739"/>
                      <a:pt x="119" y="1477"/>
                      <a:pt x="262" y="2144"/>
                    </a:cubicBezTo>
                    <a:lnTo>
                      <a:pt x="2144" y="2144"/>
                    </a:lnTo>
                    <a:lnTo>
                      <a:pt x="21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73" name="Google Shape;1873;p35"/>
              <p:cNvSpPr/>
              <p:nvPr/>
            </p:nvSpPr>
            <p:spPr>
              <a:xfrm>
                <a:off x="6751803" y="3056012"/>
                <a:ext cx="54783" cy="8931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835" extrusionOk="0">
                    <a:moveTo>
                      <a:pt x="0" y="0"/>
                    </a:moveTo>
                    <a:lnTo>
                      <a:pt x="0" y="2834"/>
                    </a:lnTo>
                    <a:cubicBezTo>
                      <a:pt x="715" y="2548"/>
                      <a:pt x="1358" y="1405"/>
                      <a:pt x="1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6549238" y="2965976"/>
                <a:ext cx="97563" cy="67541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144" extrusionOk="0">
                    <a:moveTo>
                      <a:pt x="0" y="1"/>
                    </a:moveTo>
                    <a:cubicBezTo>
                      <a:pt x="48" y="763"/>
                      <a:pt x="238" y="1501"/>
                      <a:pt x="524" y="2144"/>
                    </a:cubicBezTo>
                    <a:lnTo>
                      <a:pt x="3096" y="2144"/>
                    </a:lnTo>
                    <a:cubicBezTo>
                      <a:pt x="2953" y="1477"/>
                      <a:pt x="2882" y="739"/>
                      <a:pt x="28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75" name="Google Shape;1875;p35"/>
              <p:cNvSpPr/>
              <p:nvPr/>
            </p:nvSpPr>
            <p:spPr>
              <a:xfrm>
                <a:off x="6578473" y="3056012"/>
                <a:ext cx="111834" cy="85561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716" extrusionOk="0">
                    <a:moveTo>
                      <a:pt x="1" y="0"/>
                    </a:moveTo>
                    <a:cubicBezTo>
                      <a:pt x="787" y="1286"/>
                      <a:pt x="2049" y="2310"/>
                      <a:pt x="3549" y="2715"/>
                    </a:cubicBezTo>
                    <a:cubicBezTo>
                      <a:pt x="3049" y="2072"/>
                      <a:pt x="2621" y="1072"/>
                      <a:pt x="2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76" name="Google Shape;1876;p35"/>
              <p:cNvSpPr/>
              <p:nvPr/>
            </p:nvSpPr>
            <p:spPr>
              <a:xfrm>
                <a:off x="6790804" y="3056012"/>
                <a:ext cx="112558" cy="85561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2716" extrusionOk="0">
                    <a:moveTo>
                      <a:pt x="1239" y="0"/>
                    </a:moveTo>
                    <a:cubicBezTo>
                      <a:pt x="953" y="1072"/>
                      <a:pt x="524" y="2072"/>
                      <a:pt x="0" y="2715"/>
                    </a:cubicBezTo>
                    <a:cubicBezTo>
                      <a:pt x="1501" y="2310"/>
                      <a:pt x="2763" y="1286"/>
                      <a:pt x="3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77" name="Google Shape;1877;p35"/>
              <p:cNvSpPr/>
              <p:nvPr/>
            </p:nvSpPr>
            <p:spPr>
              <a:xfrm>
                <a:off x="6835066" y="2965976"/>
                <a:ext cx="97563" cy="67541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144" extrusionOk="0">
                    <a:moveTo>
                      <a:pt x="239" y="1"/>
                    </a:moveTo>
                    <a:cubicBezTo>
                      <a:pt x="215" y="739"/>
                      <a:pt x="143" y="1477"/>
                      <a:pt x="1" y="2144"/>
                    </a:cubicBezTo>
                    <a:lnTo>
                      <a:pt x="2549" y="2144"/>
                    </a:lnTo>
                    <a:cubicBezTo>
                      <a:pt x="2858" y="1501"/>
                      <a:pt x="3049" y="763"/>
                      <a:pt x="3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78" name="Google Shape;1878;p35"/>
              <p:cNvSpPr/>
              <p:nvPr/>
            </p:nvSpPr>
            <p:spPr>
              <a:xfrm>
                <a:off x="6751803" y="2965976"/>
                <a:ext cx="68297" cy="6754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144" extrusionOk="0">
                    <a:moveTo>
                      <a:pt x="0" y="1"/>
                    </a:moveTo>
                    <a:lnTo>
                      <a:pt x="0" y="2144"/>
                    </a:lnTo>
                    <a:lnTo>
                      <a:pt x="1905" y="2144"/>
                    </a:lnTo>
                    <a:cubicBezTo>
                      <a:pt x="2048" y="1477"/>
                      <a:pt x="2143" y="739"/>
                      <a:pt x="2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79" name="Google Shape;1879;p35"/>
              <p:cNvSpPr/>
              <p:nvPr/>
            </p:nvSpPr>
            <p:spPr>
              <a:xfrm>
                <a:off x="6694783" y="2761174"/>
                <a:ext cx="91546" cy="92302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2930" extrusionOk="0">
                    <a:moveTo>
                      <a:pt x="1453" y="0"/>
                    </a:moveTo>
                    <a:cubicBezTo>
                      <a:pt x="667" y="0"/>
                      <a:pt x="0" y="715"/>
                      <a:pt x="0" y="1501"/>
                    </a:cubicBezTo>
                    <a:cubicBezTo>
                      <a:pt x="0" y="2286"/>
                      <a:pt x="667" y="2929"/>
                      <a:pt x="1453" y="2929"/>
                    </a:cubicBezTo>
                    <a:cubicBezTo>
                      <a:pt x="2239" y="2929"/>
                      <a:pt x="2906" y="2286"/>
                      <a:pt x="2906" y="1501"/>
                    </a:cubicBezTo>
                    <a:cubicBezTo>
                      <a:pt x="2906" y="715"/>
                      <a:pt x="2239" y="0"/>
                      <a:pt x="1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80" name="Google Shape;1880;p35"/>
              <p:cNvSpPr/>
              <p:nvPr/>
            </p:nvSpPr>
            <p:spPr>
              <a:xfrm>
                <a:off x="6842564" y="2808429"/>
                <a:ext cx="67541" cy="67541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144" extrusionOk="0">
                    <a:moveTo>
                      <a:pt x="1072" y="1"/>
                    </a:moveTo>
                    <a:cubicBezTo>
                      <a:pt x="501" y="1"/>
                      <a:pt x="1" y="501"/>
                      <a:pt x="1" y="1072"/>
                    </a:cubicBezTo>
                    <a:cubicBezTo>
                      <a:pt x="1" y="1668"/>
                      <a:pt x="501" y="2144"/>
                      <a:pt x="1072" y="2144"/>
                    </a:cubicBezTo>
                    <a:cubicBezTo>
                      <a:pt x="1668" y="2144"/>
                      <a:pt x="2144" y="1668"/>
                      <a:pt x="2144" y="1072"/>
                    </a:cubicBezTo>
                    <a:cubicBezTo>
                      <a:pt x="2144" y="501"/>
                      <a:pt x="1668" y="1"/>
                      <a:pt x="10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81" name="Google Shape;1881;p35"/>
              <p:cNvSpPr/>
              <p:nvPr/>
            </p:nvSpPr>
            <p:spPr>
              <a:xfrm>
                <a:off x="6570975" y="2808429"/>
                <a:ext cx="67573" cy="67541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2144" extrusionOk="0">
                    <a:moveTo>
                      <a:pt x="1072" y="1"/>
                    </a:moveTo>
                    <a:cubicBezTo>
                      <a:pt x="501" y="1"/>
                      <a:pt x="1" y="501"/>
                      <a:pt x="1" y="1072"/>
                    </a:cubicBezTo>
                    <a:cubicBezTo>
                      <a:pt x="1" y="1668"/>
                      <a:pt x="501" y="2144"/>
                      <a:pt x="1072" y="2144"/>
                    </a:cubicBezTo>
                    <a:cubicBezTo>
                      <a:pt x="1668" y="2144"/>
                      <a:pt x="2144" y="1668"/>
                      <a:pt x="2144" y="1072"/>
                    </a:cubicBezTo>
                    <a:cubicBezTo>
                      <a:pt x="2144" y="501"/>
                      <a:pt x="1668" y="1"/>
                      <a:pt x="10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82" name="Google Shape;1882;p35"/>
              <p:cNvSpPr/>
              <p:nvPr/>
            </p:nvSpPr>
            <p:spPr>
              <a:xfrm>
                <a:off x="6829081" y="2887943"/>
                <a:ext cx="103549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1764" extrusionOk="0">
                    <a:moveTo>
                      <a:pt x="452" y="1"/>
                    </a:moveTo>
                    <a:cubicBezTo>
                      <a:pt x="286" y="120"/>
                      <a:pt x="119" y="263"/>
                      <a:pt x="0" y="453"/>
                    </a:cubicBezTo>
                    <a:cubicBezTo>
                      <a:pt x="48" y="644"/>
                      <a:pt x="71" y="858"/>
                      <a:pt x="71" y="1049"/>
                    </a:cubicBezTo>
                    <a:lnTo>
                      <a:pt x="71" y="1763"/>
                    </a:lnTo>
                    <a:lnTo>
                      <a:pt x="3048" y="1763"/>
                    </a:lnTo>
                    <a:cubicBezTo>
                      <a:pt x="3191" y="1763"/>
                      <a:pt x="3286" y="1668"/>
                      <a:pt x="3286" y="1525"/>
                    </a:cubicBezTo>
                    <a:cubicBezTo>
                      <a:pt x="3286" y="906"/>
                      <a:pt x="3001" y="358"/>
                      <a:pt x="2548" y="1"/>
                    </a:cubicBezTo>
                    <a:cubicBezTo>
                      <a:pt x="2262" y="215"/>
                      <a:pt x="1905" y="358"/>
                      <a:pt x="1500" y="358"/>
                    </a:cubicBezTo>
                    <a:cubicBezTo>
                      <a:pt x="1119" y="358"/>
                      <a:pt x="762" y="215"/>
                      <a:pt x="4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83" name="Google Shape;1883;p35"/>
              <p:cNvSpPr/>
              <p:nvPr/>
            </p:nvSpPr>
            <p:spPr>
              <a:xfrm>
                <a:off x="6672258" y="2865450"/>
                <a:ext cx="136595" cy="78063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2478" extrusionOk="0">
                    <a:moveTo>
                      <a:pt x="977" y="0"/>
                    </a:moveTo>
                    <a:cubicBezTo>
                      <a:pt x="382" y="405"/>
                      <a:pt x="1" y="1096"/>
                      <a:pt x="1" y="1858"/>
                    </a:cubicBezTo>
                    <a:lnTo>
                      <a:pt x="1" y="2120"/>
                    </a:lnTo>
                    <a:cubicBezTo>
                      <a:pt x="1" y="2334"/>
                      <a:pt x="167" y="2477"/>
                      <a:pt x="358" y="2477"/>
                    </a:cubicBezTo>
                    <a:lnTo>
                      <a:pt x="3978" y="2477"/>
                    </a:lnTo>
                    <a:cubicBezTo>
                      <a:pt x="4192" y="2477"/>
                      <a:pt x="4335" y="2334"/>
                      <a:pt x="4335" y="2120"/>
                    </a:cubicBezTo>
                    <a:lnTo>
                      <a:pt x="4335" y="1763"/>
                    </a:lnTo>
                    <a:cubicBezTo>
                      <a:pt x="4335" y="1001"/>
                      <a:pt x="3954" y="381"/>
                      <a:pt x="3382" y="0"/>
                    </a:cubicBezTo>
                    <a:cubicBezTo>
                      <a:pt x="3049" y="215"/>
                      <a:pt x="2620" y="334"/>
                      <a:pt x="2168" y="334"/>
                    </a:cubicBezTo>
                    <a:cubicBezTo>
                      <a:pt x="1739" y="334"/>
                      <a:pt x="1311" y="215"/>
                      <a:pt x="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84" name="Google Shape;1884;p35"/>
              <p:cNvSpPr/>
              <p:nvPr/>
            </p:nvSpPr>
            <p:spPr>
              <a:xfrm>
                <a:off x="6549238" y="2887943"/>
                <a:ext cx="102793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764" extrusionOk="0">
                    <a:moveTo>
                      <a:pt x="715" y="1"/>
                    </a:moveTo>
                    <a:cubicBezTo>
                      <a:pt x="262" y="358"/>
                      <a:pt x="0" y="906"/>
                      <a:pt x="0" y="1525"/>
                    </a:cubicBezTo>
                    <a:lnTo>
                      <a:pt x="0" y="1763"/>
                    </a:lnTo>
                    <a:lnTo>
                      <a:pt x="3191" y="1763"/>
                    </a:lnTo>
                    <a:lnTo>
                      <a:pt x="3191" y="1049"/>
                    </a:lnTo>
                    <a:cubicBezTo>
                      <a:pt x="3191" y="858"/>
                      <a:pt x="3239" y="644"/>
                      <a:pt x="3263" y="453"/>
                    </a:cubicBezTo>
                    <a:cubicBezTo>
                      <a:pt x="3144" y="263"/>
                      <a:pt x="3001" y="120"/>
                      <a:pt x="2834" y="1"/>
                    </a:cubicBezTo>
                    <a:cubicBezTo>
                      <a:pt x="2525" y="215"/>
                      <a:pt x="2167" y="334"/>
                      <a:pt x="1762" y="334"/>
                    </a:cubicBezTo>
                    <a:cubicBezTo>
                      <a:pt x="1381" y="334"/>
                      <a:pt x="1024" y="215"/>
                      <a:pt x="7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3" name="Подзаголовок 2"/>
          <p:cNvSpPr>
            <a:spLocks noGrp="1"/>
          </p:cNvSpPr>
          <p:nvPr>
            <p:ph type="subTitle" idx="2"/>
          </p:nvPr>
        </p:nvSpPr>
        <p:spPr>
          <a:xfrm>
            <a:off x="1255490" y="1288161"/>
            <a:ext cx="4552186" cy="971700"/>
          </a:xfrm>
        </p:spPr>
        <p:txBody>
          <a:bodyPr/>
          <a:lstStyle/>
          <a:p>
            <a:pPr marL="41275" indent="46038">
              <a:lnSpc>
                <a:spcPct val="100000"/>
              </a:lnSpc>
            </a:pPr>
            <a:r>
              <a:rPr lang="ru-RU" sz="1400" dirty="0" smtClean="0"/>
              <a:t>один </a:t>
            </a:r>
            <a:r>
              <a:rPr lang="ru-RU" sz="1400" dirty="0"/>
              <a:t>из методов </a:t>
            </a:r>
            <a:r>
              <a:rPr lang="ru-RU" sz="1400" dirty="0">
                <a:hlinkClick r:id="rId4"/>
              </a:rPr>
              <a:t>селекции</a:t>
            </a:r>
            <a:r>
              <a:rPr lang="ru-RU" sz="1400" dirty="0"/>
              <a:t> для получения потомства от генетически разнородных родителей, принадлежащих к разным </a:t>
            </a:r>
            <a:r>
              <a:rPr lang="ru-RU" sz="1400" dirty="0">
                <a:hlinkClick r:id="rId5"/>
              </a:rPr>
              <a:t>породам</a:t>
            </a:r>
            <a:r>
              <a:rPr lang="ru-RU" sz="1400" dirty="0"/>
              <a:t>, </a:t>
            </a:r>
            <a:r>
              <a:rPr lang="ru-RU" sz="1400" dirty="0">
                <a:hlinkClick r:id="rId6"/>
              </a:rPr>
              <a:t>сортам</a:t>
            </a:r>
            <a:r>
              <a:rPr lang="ru-RU" sz="1400" dirty="0"/>
              <a:t>, видам и т. д., позволяющий объединить в помеси признаки исходных родительских форм. 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>
          <a:xfrm>
            <a:off x="1303776" y="4171800"/>
            <a:ext cx="7457164" cy="971700"/>
          </a:xfrm>
        </p:spPr>
        <p:txBody>
          <a:bodyPr/>
          <a:lstStyle/>
          <a:p>
            <a:pPr marL="6350" indent="-6350">
              <a:lnSpc>
                <a:spcPct val="100000"/>
              </a:lnSpc>
            </a:pPr>
            <a:r>
              <a:rPr lang="ru-RU" sz="1400" dirty="0" smtClean="0"/>
              <a:t>метод </a:t>
            </a:r>
            <a:r>
              <a:rPr lang="ru-RU" sz="1400" dirty="0"/>
              <a:t>скрещивания животных двух или более пород для получения высокопродуктивных помесей первого поколения в </a:t>
            </a:r>
            <a:r>
              <a:rPr lang="ru-RU" sz="1400" dirty="0" err="1"/>
              <a:t>пользовательных</a:t>
            </a:r>
            <a:r>
              <a:rPr lang="ru-RU" sz="1400" dirty="0"/>
              <a:t> (</a:t>
            </a:r>
            <a:r>
              <a:rPr lang="ru-RU" sz="1400" dirty="0" err="1"/>
              <a:t>неплеменных</a:t>
            </a:r>
            <a:r>
              <a:rPr lang="ru-RU" sz="1400" dirty="0"/>
              <a:t>) целях.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3"/>
          </p:nvPr>
        </p:nvSpPr>
        <p:spPr>
          <a:xfrm>
            <a:off x="1229634" y="3874725"/>
            <a:ext cx="5393587" cy="420600"/>
          </a:xfrm>
        </p:spPr>
        <p:txBody>
          <a:bodyPr/>
          <a:lstStyle/>
          <a:p>
            <a:pPr marL="0" indent="0"/>
            <a:r>
              <a:rPr lang="ru-RU" dirty="0"/>
              <a:t>Промышленное скрещивание — это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12440" y="995440"/>
            <a:ext cx="3426600" cy="420600"/>
          </a:xfrm>
        </p:spPr>
        <p:txBody>
          <a:bodyPr/>
          <a:lstStyle/>
          <a:p>
            <a:r>
              <a:rPr lang="ru-RU" dirty="0" err="1" smtClean="0"/>
              <a:t>Скре́щивание</a:t>
            </a:r>
            <a:r>
              <a:rPr lang="ru-RU" dirty="0" smtClean="0"/>
              <a:t> - это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531338" y="2604814"/>
            <a:ext cx="5214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/>
              <a:t>В зависимости от хозяйственных, организационных, экономических и  природных условий, а также от целей, которые ставятся хозяйствами, применяют различные виды межпородного скрещивания.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327" y="145066"/>
            <a:ext cx="4284900" cy="572700"/>
          </a:xfrm>
        </p:spPr>
        <p:txBody>
          <a:bodyPr/>
          <a:lstStyle/>
          <a:p>
            <a:r>
              <a:rPr lang="ru-RU" dirty="0" smtClean="0"/>
              <a:t>Понятие гетерозиса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9428" y="1705849"/>
            <a:ext cx="3426600" cy="420600"/>
          </a:xfrm>
        </p:spPr>
        <p:txBody>
          <a:bodyPr/>
          <a:lstStyle/>
          <a:p>
            <a:r>
              <a:rPr lang="ru-RU" sz="2000" dirty="0" smtClean="0"/>
              <a:t>Типы гетерозиса: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2"/>
          </p:nvPr>
        </p:nvSpPr>
        <p:spPr>
          <a:xfrm>
            <a:off x="1505321" y="1974684"/>
            <a:ext cx="3426600" cy="971700"/>
          </a:xfrm>
        </p:spPr>
        <p:txBody>
          <a:bodyPr/>
          <a:lstStyle/>
          <a:p>
            <a:r>
              <a:rPr lang="ru-RU" dirty="0" smtClean="0"/>
              <a:t>	Шведский </a:t>
            </a:r>
            <a:r>
              <a:rPr lang="ru-RU" dirty="0"/>
              <a:t>генетик А. </a:t>
            </a:r>
            <a:r>
              <a:rPr lang="ru-RU" dirty="0" err="1"/>
              <a:t>Густафссон</a:t>
            </a:r>
            <a:r>
              <a:rPr lang="ru-RU" dirty="0"/>
              <a:t> предложил разделить гетерозис на три типа: </a:t>
            </a:r>
            <a:r>
              <a:rPr lang="ru-RU" b="1" dirty="0"/>
              <a:t>репродуктивный, соматический, приспособительный (адаптивный).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3"/>
          </p:nvPr>
        </p:nvSpPr>
        <p:spPr>
          <a:xfrm>
            <a:off x="381327" y="3230826"/>
            <a:ext cx="3426600" cy="420600"/>
          </a:xfrm>
        </p:spPr>
        <p:txBody>
          <a:bodyPr/>
          <a:lstStyle/>
          <a:p>
            <a:r>
              <a:rPr lang="ru-RU" sz="1800" dirty="0" smtClean="0"/>
              <a:t>Виды гетерозиса</a:t>
            </a:r>
            <a:endParaRPr lang="ru-RU" sz="1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"/>
          </p:nvPr>
        </p:nvSpPr>
        <p:spPr>
          <a:xfrm>
            <a:off x="59944" y="3484054"/>
            <a:ext cx="3937522" cy="971700"/>
          </a:xfrm>
        </p:spPr>
        <p:txBody>
          <a:bodyPr/>
          <a:lstStyle/>
          <a:p>
            <a:r>
              <a:rPr lang="ru-RU" dirty="0" smtClean="0"/>
              <a:t>	В </a:t>
            </a:r>
            <a:r>
              <a:rPr lang="ru-RU" dirty="0"/>
              <a:t>разведении сельскохозяйственных животных используют три типа гетерозиса, характеризующие эффект его проявления: </a:t>
            </a:r>
            <a:r>
              <a:rPr lang="ru-RU" b="1" dirty="0"/>
              <a:t>истинный, гипотетический и относительный.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5439" r="16386" b="5273"/>
          <a:stretch/>
        </p:blipFill>
        <p:spPr>
          <a:xfrm>
            <a:off x="5500135" y="1043874"/>
            <a:ext cx="3213600" cy="3188262"/>
          </a:xfrm>
          <a:prstGeom prst="round2DiagRect">
            <a:avLst>
              <a:gd name="adj1" fmla="val 17422"/>
              <a:gd name="adj2" fmla="val 0"/>
            </a:avLst>
          </a:prstGeom>
        </p:spPr>
      </p:pic>
      <p:sp>
        <p:nvSpPr>
          <p:cNvPr id="8" name="Прямоугольник 7"/>
          <p:cNvSpPr/>
          <p:nvPr/>
        </p:nvSpPr>
        <p:spPr>
          <a:xfrm>
            <a:off x="381327" y="712742"/>
            <a:ext cx="4773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Понятие о гетерозисе как проявлении «гибридной силы» было введено в науку американским генетиком В. Шеллом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1914 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., однако данное явление было впервые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обнаружено 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животных – в 1760 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 растений еще в 1772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538" l="10000" r="90000">
                        <a14:foregroundMark x1="15326" y1="40000" x2="16848" y2="41385"/>
                        <a14:foregroundMark x1="79130" y1="78154" x2="81413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0" y="1613313"/>
            <a:ext cx="2110195" cy="14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66" y="3424458"/>
            <a:ext cx="1258264" cy="12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4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45"/>
          <p:cNvSpPr txBox="1">
            <a:spLocks noGrp="1"/>
          </p:cNvSpPr>
          <p:nvPr>
            <p:ph type="title"/>
          </p:nvPr>
        </p:nvSpPr>
        <p:spPr>
          <a:xfrm>
            <a:off x="622227" y="18480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dirty="0" smtClean="0"/>
              <a:t>История промышленного скрещивания</a:t>
            </a:r>
            <a:endParaRPr sz="2800" dirty="0"/>
          </a:p>
        </p:txBody>
      </p:sp>
      <p:sp>
        <p:nvSpPr>
          <p:cNvPr id="2375" name="Google Shape;2375;p45"/>
          <p:cNvSpPr txBox="1"/>
          <p:nvPr/>
        </p:nvSpPr>
        <p:spPr>
          <a:xfrm>
            <a:off x="-333632" y="1741909"/>
            <a:ext cx="1784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1</a:t>
            </a:r>
            <a:endParaRPr sz="2200" b="1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376" name="Google Shape;2376;p45"/>
          <p:cNvSpPr txBox="1"/>
          <p:nvPr/>
        </p:nvSpPr>
        <p:spPr>
          <a:xfrm>
            <a:off x="2125360" y="2369769"/>
            <a:ext cx="2137719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dirty="0"/>
              <a:t>1931 год</a:t>
            </a:r>
            <a:r>
              <a:rPr lang="ru-RU" sz="1200" dirty="0"/>
              <a:t> — М.Ф. Иванов впервые провёл промышленное скрещивание с использованием чистопородных мясных баранов для получения скороспелых мясных ягнят.</a:t>
            </a:r>
          </a:p>
        </p:txBody>
      </p:sp>
      <p:sp>
        <p:nvSpPr>
          <p:cNvPr id="2378" name="Google Shape;2378;p45"/>
          <p:cNvSpPr txBox="1"/>
          <p:nvPr/>
        </p:nvSpPr>
        <p:spPr>
          <a:xfrm>
            <a:off x="4154409" y="2286397"/>
            <a:ext cx="2728305" cy="221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dirty="0"/>
              <a:t>В период, когда настриг и качество шерсти имели высокий экономический вес</a:t>
            </a:r>
            <a:r>
              <a:rPr lang="ru-RU" sz="1200" dirty="0"/>
              <a:t> </a:t>
            </a:r>
            <a:r>
              <a:rPr lang="ru-RU" sz="1200" dirty="0" smtClean="0"/>
              <a:t>(ХХ </a:t>
            </a:r>
            <a:r>
              <a:rPr lang="ru-RU" sz="1200" dirty="0"/>
              <a:t>век), для промышленного скрещивания с тонкорунными овцами использовали баранов </a:t>
            </a:r>
            <a:r>
              <a:rPr lang="ru-RU" sz="1200" dirty="0" err="1"/>
              <a:t>длинношёрстных</a:t>
            </a:r>
            <a:r>
              <a:rPr lang="ru-RU" sz="1200" dirty="0"/>
              <a:t> мясо-шёрстных пород (линкольн, ромни-марш, куйбышевская, северокавказская, русская </a:t>
            </a:r>
            <a:r>
              <a:rPr lang="ru-RU" sz="1200" dirty="0" err="1"/>
              <a:t>длинношёрстная</a:t>
            </a:r>
            <a:r>
              <a:rPr lang="ru-RU" sz="1200" dirty="0"/>
              <a:t> и др.).</a:t>
            </a:r>
          </a:p>
        </p:txBody>
      </p:sp>
      <p:sp>
        <p:nvSpPr>
          <p:cNvPr id="2380" name="Google Shape;2380;p45"/>
          <p:cNvSpPr txBox="1"/>
          <p:nvPr/>
        </p:nvSpPr>
        <p:spPr>
          <a:xfrm>
            <a:off x="6882714" y="2170863"/>
            <a:ext cx="2261286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dirty="0"/>
              <a:t>В условиях рыночной экономики</a:t>
            </a:r>
            <a:r>
              <a:rPr lang="ru-RU" sz="1200" dirty="0"/>
              <a:t> в промышленном скрещивании стали использовать баранов </a:t>
            </a:r>
            <a:r>
              <a:rPr lang="ru-RU" sz="1200" dirty="0" smtClean="0"/>
              <a:t>специализированных </a:t>
            </a:r>
            <a:r>
              <a:rPr lang="ru-RU" sz="1200" dirty="0"/>
              <a:t>скороспелых мясных, мясо-сальных, а также многоплодных пород, которые обеспечивают более высокий выход мясной продукции.</a:t>
            </a:r>
          </a:p>
        </p:txBody>
      </p:sp>
      <p:cxnSp>
        <p:nvCxnSpPr>
          <p:cNvPr id="2387" name="Google Shape;2387;p45"/>
          <p:cNvCxnSpPr>
            <a:stCxn id="2383" idx="3"/>
            <a:endCxn id="2385" idx="1"/>
          </p:cNvCxnSpPr>
          <p:nvPr/>
        </p:nvCxnSpPr>
        <p:spPr>
          <a:xfrm flipV="1">
            <a:off x="3582265" y="1755059"/>
            <a:ext cx="1668764" cy="14267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8" name="Google Shape;2388;p45"/>
          <p:cNvCxnSpPr>
            <a:stCxn id="2385" idx="3"/>
            <a:endCxn id="2384" idx="1"/>
          </p:cNvCxnSpPr>
          <p:nvPr/>
        </p:nvCxnSpPr>
        <p:spPr>
          <a:xfrm flipV="1">
            <a:off x="6073929" y="1524492"/>
            <a:ext cx="1668764" cy="23056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Группа 1"/>
          <p:cNvGrpSpPr/>
          <p:nvPr/>
        </p:nvGrpSpPr>
        <p:grpSpPr>
          <a:xfrm>
            <a:off x="2759365" y="1486282"/>
            <a:ext cx="822900" cy="822900"/>
            <a:chOff x="1266000" y="1648199"/>
            <a:chExt cx="822900" cy="822900"/>
          </a:xfrm>
        </p:grpSpPr>
        <p:sp>
          <p:nvSpPr>
            <p:cNvPr id="2383" name="Google Shape;2383;p45"/>
            <p:cNvSpPr/>
            <p:nvPr/>
          </p:nvSpPr>
          <p:spPr>
            <a:xfrm>
              <a:off x="1266000" y="1648199"/>
              <a:ext cx="822900" cy="82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6" name="Google Shape;2396;p45"/>
            <p:cNvGrpSpPr/>
            <p:nvPr/>
          </p:nvGrpSpPr>
          <p:grpSpPr>
            <a:xfrm>
              <a:off x="1456714" y="1841966"/>
              <a:ext cx="441471" cy="435366"/>
              <a:chOff x="1545179" y="3971400"/>
              <a:chExt cx="389407" cy="384022"/>
            </a:xfrm>
          </p:grpSpPr>
          <p:sp>
            <p:nvSpPr>
              <p:cNvPr id="2397" name="Google Shape;2397;p45"/>
              <p:cNvSpPr/>
              <p:nvPr/>
            </p:nvSpPr>
            <p:spPr>
              <a:xfrm>
                <a:off x="1799504" y="4152103"/>
                <a:ext cx="112558" cy="11255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573" extrusionOk="0">
                    <a:moveTo>
                      <a:pt x="1787" y="0"/>
                    </a:moveTo>
                    <a:cubicBezTo>
                      <a:pt x="787" y="0"/>
                      <a:pt x="1" y="810"/>
                      <a:pt x="1" y="1786"/>
                    </a:cubicBezTo>
                    <a:cubicBezTo>
                      <a:pt x="1" y="2763"/>
                      <a:pt x="810" y="3572"/>
                      <a:pt x="1787" y="3572"/>
                    </a:cubicBezTo>
                    <a:cubicBezTo>
                      <a:pt x="2763" y="3572"/>
                      <a:pt x="3573" y="2763"/>
                      <a:pt x="3573" y="1786"/>
                    </a:cubicBezTo>
                    <a:cubicBezTo>
                      <a:pt x="3573" y="810"/>
                      <a:pt x="2763" y="0"/>
                      <a:pt x="17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8" name="Google Shape;2398;p45"/>
              <p:cNvSpPr/>
              <p:nvPr/>
            </p:nvSpPr>
            <p:spPr>
              <a:xfrm>
                <a:off x="1777011" y="4264632"/>
                <a:ext cx="157576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2882" extrusionOk="0">
                    <a:moveTo>
                      <a:pt x="762" y="0"/>
                    </a:moveTo>
                    <a:cubicBezTo>
                      <a:pt x="286" y="453"/>
                      <a:pt x="0" y="1072"/>
                      <a:pt x="0" y="1786"/>
                    </a:cubicBezTo>
                    <a:lnTo>
                      <a:pt x="0" y="2525"/>
                    </a:lnTo>
                    <a:cubicBezTo>
                      <a:pt x="0" y="2715"/>
                      <a:pt x="167" y="2882"/>
                      <a:pt x="357" y="2882"/>
                    </a:cubicBezTo>
                    <a:lnTo>
                      <a:pt x="4644" y="2882"/>
                    </a:lnTo>
                    <a:cubicBezTo>
                      <a:pt x="4835" y="2882"/>
                      <a:pt x="5001" y="2715"/>
                      <a:pt x="5001" y="2525"/>
                    </a:cubicBezTo>
                    <a:lnTo>
                      <a:pt x="5001" y="1786"/>
                    </a:lnTo>
                    <a:cubicBezTo>
                      <a:pt x="5001" y="1072"/>
                      <a:pt x="4716" y="453"/>
                      <a:pt x="4239" y="0"/>
                    </a:cubicBezTo>
                    <a:cubicBezTo>
                      <a:pt x="3787" y="429"/>
                      <a:pt x="3168" y="715"/>
                      <a:pt x="2501" y="715"/>
                    </a:cubicBezTo>
                    <a:cubicBezTo>
                      <a:pt x="1810" y="715"/>
                      <a:pt x="1215" y="429"/>
                      <a:pt x="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99" name="Google Shape;2399;p45"/>
              <p:cNvSpPr/>
              <p:nvPr/>
            </p:nvSpPr>
            <p:spPr>
              <a:xfrm>
                <a:off x="1545179" y="3971400"/>
                <a:ext cx="254351" cy="225715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7165" extrusionOk="0">
                    <a:moveTo>
                      <a:pt x="4121" y="0"/>
                    </a:moveTo>
                    <a:cubicBezTo>
                      <a:pt x="3842" y="0"/>
                      <a:pt x="3563" y="30"/>
                      <a:pt x="3287" y="92"/>
                    </a:cubicBezTo>
                    <a:cubicBezTo>
                      <a:pt x="1763" y="402"/>
                      <a:pt x="525" y="1664"/>
                      <a:pt x="239" y="3212"/>
                    </a:cubicBezTo>
                    <a:cubicBezTo>
                      <a:pt x="1" y="4498"/>
                      <a:pt x="382" y="5760"/>
                      <a:pt x="1287" y="6665"/>
                    </a:cubicBezTo>
                    <a:cubicBezTo>
                      <a:pt x="1406" y="6808"/>
                      <a:pt x="1501" y="6974"/>
                      <a:pt x="1549" y="7165"/>
                    </a:cubicBezTo>
                    <a:lnTo>
                      <a:pt x="3763" y="7165"/>
                    </a:lnTo>
                    <a:lnTo>
                      <a:pt x="3763" y="6141"/>
                    </a:lnTo>
                    <a:lnTo>
                      <a:pt x="3073" y="4069"/>
                    </a:lnTo>
                    <a:cubicBezTo>
                      <a:pt x="3001" y="3879"/>
                      <a:pt x="3096" y="3664"/>
                      <a:pt x="3287" y="3617"/>
                    </a:cubicBezTo>
                    <a:cubicBezTo>
                      <a:pt x="3330" y="3600"/>
                      <a:pt x="3374" y="3593"/>
                      <a:pt x="3417" y="3593"/>
                    </a:cubicBezTo>
                    <a:cubicBezTo>
                      <a:pt x="3566" y="3593"/>
                      <a:pt x="3703" y="3683"/>
                      <a:pt x="3739" y="3831"/>
                    </a:cubicBezTo>
                    <a:lnTo>
                      <a:pt x="4121" y="4974"/>
                    </a:lnTo>
                    <a:lnTo>
                      <a:pt x="4502" y="3831"/>
                    </a:lnTo>
                    <a:cubicBezTo>
                      <a:pt x="4538" y="3683"/>
                      <a:pt x="4675" y="3593"/>
                      <a:pt x="4824" y="3593"/>
                    </a:cubicBezTo>
                    <a:cubicBezTo>
                      <a:pt x="4867" y="3593"/>
                      <a:pt x="4911" y="3600"/>
                      <a:pt x="4954" y="3617"/>
                    </a:cubicBezTo>
                    <a:cubicBezTo>
                      <a:pt x="5145" y="3664"/>
                      <a:pt x="5240" y="3879"/>
                      <a:pt x="5168" y="4069"/>
                    </a:cubicBezTo>
                    <a:lnTo>
                      <a:pt x="4478" y="6141"/>
                    </a:lnTo>
                    <a:lnTo>
                      <a:pt x="4478" y="7165"/>
                    </a:lnTo>
                    <a:lnTo>
                      <a:pt x="6669" y="7165"/>
                    </a:lnTo>
                    <a:cubicBezTo>
                      <a:pt x="6716" y="6974"/>
                      <a:pt x="6812" y="6808"/>
                      <a:pt x="6954" y="6665"/>
                    </a:cubicBezTo>
                    <a:cubicBezTo>
                      <a:pt x="7669" y="5950"/>
                      <a:pt x="8074" y="4974"/>
                      <a:pt x="8074" y="3950"/>
                    </a:cubicBezTo>
                    <a:cubicBezTo>
                      <a:pt x="8074" y="2759"/>
                      <a:pt x="7550" y="1640"/>
                      <a:pt x="6621" y="878"/>
                    </a:cubicBezTo>
                    <a:cubicBezTo>
                      <a:pt x="5912" y="314"/>
                      <a:pt x="5021" y="0"/>
                      <a:pt x="4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400" name="Google Shape;2400;p45"/>
              <p:cNvSpPr/>
              <p:nvPr/>
            </p:nvSpPr>
            <p:spPr>
              <a:xfrm>
                <a:off x="1595458" y="4219614"/>
                <a:ext cx="159056" cy="22524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715" extrusionOk="0">
                    <a:moveTo>
                      <a:pt x="0" y="0"/>
                    </a:moveTo>
                    <a:lnTo>
                      <a:pt x="0" y="715"/>
                    </a:lnTo>
                    <a:lnTo>
                      <a:pt x="5049" y="715"/>
                    </a:lnTo>
                    <a:lnTo>
                      <a:pt x="50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401" name="Google Shape;2401;p45"/>
              <p:cNvSpPr/>
              <p:nvPr/>
            </p:nvSpPr>
            <p:spPr>
              <a:xfrm>
                <a:off x="1595458" y="4264632"/>
                <a:ext cx="159056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882" extrusionOk="0">
                    <a:moveTo>
                      <a:pt x="0" y="0"/>
                    </a:moveTo>
                    <a:lnTo>
                      <a:pt x="0" y="357"/>
                    </a:lnTo>
                    <a:cubicBezTo>
                      <a:pt x="0" y="834"/>
                      <a:pt x="334" y="1239"/>
                      <a:pt x="762" y="1381"/>
                    </a:cubicBezTo>
                    <a:cubicBezTo>
                      <a:pt x="905" y="2215"/>
                      <a:pt x="1643" y="2882"/>
                      <a:pt x="2525" y="2882"/>
                    </a:cubicBezTo>
                    <a:cubicBezTo>
                      <a:pt x="3406" y="2882"/>
                      <a:pt x="4168" y="2215"/>
                      <a:pt x="4311" y="1381"/>
                    </a:cubicBezTo>
                    <a:cubicBezTo>
                      <a:pt x="4739" y="1239"/>
                      <a:pt x="5049" y="834"/>
                      <a:pt x="5049" y="357"/>
                    </a:cubicBezTo>
                    <a:lnTo>
                      <a:pt x="50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61" name="Группа 60"/>
          <p:cNvGrpSpPr/>
          <p:nvPr/>
        </p:nvGrpSpPr>
        <p:grpSpPr>
          <a:xfrm>
            <a:off x="6610579" y="1113042"/>
            <a:ext cx="1955014" cy="894618"/>
            <a:chOff x="6573509" y="1508458"/>
            <a:chExt cx="1955014" cy="894618"/>
          </a:xfrm>
        </p:grpSpPr>
        <p:sp>
          <p:nvSpPr>
            <p:cNvPr id="2379" name="Google Shape;2379;p45"/>
            <p:cNvSpPr txBox="1"/>
            <p:nvPr/>
          </p:nvSpPr>
          <p:spPr>
            <a:xfrm>
              <a:off x="6573509" y="1982476"/>
              <a:ext cx="17844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1" dirty="0" smtClean="0">
                  <a:solidFill>
                    <a:schemeClr val="dk1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4</a:t>
              </a:r>
              <a:endParaRPr sz="2200" b="1" dirty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7705623" y="1508458"/>
              <a:ext cx="822900" cy="822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27797" y="1343609"/>
            <a:ext cx="1946132" cy="1002085"/>
            <a:chOff x="2193666" y="2123829"/>
            <a:chExt cx="1946132" cy="1002085"/>
          </a:xfrm>
        </p:grpSpPr>
        <p:sp>
          <p:nvSpPr>
            <p:cNvPr id="2377" name="Google Shape;2377;p45"/>
            <p:cNvSpPr txBox="1"/>
            <p:nvPr/>
          </p:nvSpPr>
          <p:spPr>
            <a:xfrm>
              <a:off x="2193666" y="2705314"/>
              <a:ext cx="17844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1" dirty="0" smtClean="0">
                  <a:solidFill>
                    <a:schemeClr val="dk1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3</a:t>
              </a:r>
              <a:endParaRPr sz="2200" b="1" dirty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2385" name="Google Shape;2385;p45"/>
            <p:cNvSpPr/>
            <p:nvPr/>
          </p:nvSpPr>
          <p:spPr>
            <a:xfrm>
              <a:off x="3316898" y="2123829"/>
              <a:ext cx="822900" cy="822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67267" y="586660"/>
            <a:ext cx="8106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Промышленное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скрещивание в овцеводстве начало активно применяться в середине XX века, особенно в период с 1950-х по 1980-е годы.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22422" y="2225243"/>
            <a:ext cx="1989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</a:t>
            </a:r>
            <a:r>
              <a:rPr lang="ru-RU" sz="1200" b="1" dirty="0" smtClean="0"/>
              <a:t>1919</a:t>
            </a:r>
            <a:r>
              <a:rPr lang="ru-RU" sz="1200" dirty="0" smtClean="0"/>
              <a:t> году для руководства племенных хозяйств создавалось объединение «</a:t>
            </a:r>
            <a:r>
              <a:rPr lang="ru-RU" sz="1200" dirty="0" err="1" smtClean="0"/>
              <a:t>Госплемкультура</a:t>
            </a:r>
            <a:r>
              <a:rPr lang="ru-RU" sz="1200" dirty="0" smtClean="0"/>
              <a:t>», где была поставлена задача собрать все сохранившиеся ресурсы племенного скота для улучшения местных малопродуктивных животных. </a:t>
            </a:r>
            <a:endParaRPr lang="ru-RU" sz="1200" dirty="0"/>
          </a:p>
        </p:txBody>
      </p:sp>
      <p:sp>
        <p:nvSpPr>
          <p:cNvPr id="47" name="Google Shape;2383;p45"/>
          <p:cNvSpPr/>
          <p:nvPr/>
        </p:nvSpPr>
        <p:spPr>
          <a:xfrm>
            <a:off x="662836" y="1280336"/>
            <a:ext cx="822900" cy="822900"/>
          </a:xfrm>
          <a:prstGeom prst="rect">
            <a:avLst/>
          </a:prstGeom>
          <a:solidFill>
            <a:schemeClr val="accent5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" name="Соединительная линия уступом 48"/>
          <p:cNvCxnSpPr>
            <a:stCxn id="47" idx="3"/>
            <a:endCxn id="2383" idx="1"/>
          </p:cNvCxnSpPr>
          <p:nvPr/>
        </p:nvCxnSpPr>
        <p:spPr>
          <a:xfrm>
            <a:off x="1485736" y="1691786"/>
            <a:ext cx="1273629" cy="20594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Google Shape;2377;p45"/>
          <p:cNvSpPr txBox="1"/>
          <p:nvPr/>
        </p:nvSpPr>
        <p:spPr>
          <a:xfrm>
            <a:off x="1635851" y="1978640"/>
            <a:ext cx="1784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</a:t>
            </a:r>
            <a:endParaRPr sz="2200" b="1" dirty="0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grpSp>
        <p:nvGrpSpPr>
          <p:cNvPr id="53" name="Google Shape;2402;p45"/>
          <p:cNvGrpSpPr/>
          <p:nvPr/>
        </p:nvGrpSpPr>
        <p:grpSpPr>
          <a:xfrm>
            <a:off x="843391" y="1444664"/>
            <a:ext cx="435508" cy="434652"/>
            <a:chOff x="4757684" y="1617829"/>
            <a:chExt cx="384147" cy="383393"/>
          </a:xfrm>
        </p:grpSpPr>
        <p:sp>
          <p:nvSpPr>
            <p:cNvPr id="54" name="Google Shape;2403;p45"/>
            <p:cNvSpPr/>
            <p:nvPr/>
          </p:nvSpPr>
          <p:spPr>
            <a:xfrm>
              <a:off x="4870213" y="1617829"/>
              <a:ext cx="159088" cy="158300"/>
            </a:xfrm>
            <a:custGeom>
              <a:avLst/>
              <a:gdLst/>
              <a:ahLst/>
              <a:cxnLst/>
              <a:rect l="l" t="t" r="r" b="b"/>
              <a:pathLst>
                <a:path w="5050" h="5025" extrusionOk="0">
                  <a:moveTo>
                    <a:pt x="2518" y="1070"/>
                  </a:moveTo>
                  <a:cubicBezTo>
                    <a:pt x="2715" y="1070"/>
                    <a:pt x="2882" y="1228"/>
                    <a:pt x="2882" y="1429"/>
                  </a:cubicBezTo>
                  <a:lnTo>
                    <a:pt x="2882" y="2167"/>
                  </a:lnTo>
                  <a:lnTo>
                    <a:pt x="3596" y="2167"/>
                  </a:lnTo>
                  <a:cubicBezTo>
                    <a:pt x="3787" y="2167"/>
                    <a:pt x="3954" y="2286"/>
                    <a:pt x="3977" y="2477"/>
                  </a:cubicBezTo>
                  <a:cubicBezTo>
                    <a:pt x="4001" y="2691"/>
                    <a:pt x="3835" y="2882"/>
                    <a:pt x="3620" y="2882"/>
                  </a:cubicBezTo>
                  <a:lnTo>
                    <a:pt x="2525" y="2882"/>
                  </a:lnTo>
                  <a:cubicBezTo>
                    <a:pt x="2334" y="2882"/>
                    <a:pt x="2168" y="2715"/>
                    <a:pt x="2168" y="2524"/>
                  </a:cubicBezTo>
                  <a:lnTo>
                    <a:pt x="2168" y="1429"/>
                  </a:lnTo>
                  <a:cubicBezTo>
                    <a:pt x="2168" y="1238"/>
                    <a:pt x="2310" y="1072"/>
                    <a:pt x="2477" y="1072"/>
                  </a:cubicBezTo>
                  <a:cubicBezTo>
                    <a:pt x="2491" y="1070"/>
                    <a:pt x="2504" y="1070"/>
                    <a:pt x="2518" y="1070"/>
                  </a:cubicBezTo>
                  <a:close/>
                  <a:moveTo>
                    <a:pt x="2525" y="0"/>
                  </a:moveTo>
                  <a:cubicBezTo>
                    <a:pt x="1143" y="0"/>
                    <a:pt x="0" y="1143"/>
                    <a:pt x="0" y="2524"/>
                  </a:cubicBezTo>
                  <a:cubicBezTo>
                    <a:pt x="0" y="3882"/>
                    <a:pt x="1143" y="5025"/>
                    <a:pt x="2525" y="5025"/>
                  </a:cubicBezTo>
                  <a:cubicBezTo>
                    <a:pt x="3906" y="5025"/>
                    <a:pt x="5049" y="3882"/>
                    <a:pt x="5049" y="2524"/>
                  </a:cubicBezTo>
                  <a:cubicBezTo>
                    <a:pt x="5049" y="1143"/>
                    <a:pt x="3906" y="0"/>
                    <a:pt x="2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" name="Google Shape;2404;p45"/>
            <p:cNvSpPr/>
            <p:nvPr/>
          </p:nvSpPr>
          <p:spPr>
            <a:xfrm>
              <a:off x="4903985" y="1821119"/>
              <a:ext cx="91546" cy="90066"/>
            </a:xfrm>
            <a:custGeom>
              <a:avLst/>
              <a:gdLst/>
              <a:ahLst/>
              <a:cxnLst/>
              <a:rect l="l" t="t" r="r" b="b"/>
              <a:pathLst>
                <a:path w="2906" h="2859" extrusionOk="0">
                  <a:moveTo>
                    <a:pt x="1453" y="1"/>
                  </a:moveTo>
                  <a:cubicBezTo>
                    <a:pt x="667" y="1"/>
                    <a:pt x="0" y="644"/>
                    <a:pt x="0" y="1430"/>
                  </a:cubicBezTo>
                  <a:cubicBezTo>
                    <a:pt x="0" y="2216"/>
                    <a:pt x="667" y="2859"/>
                    <a:pt x="1453" y="2859"/>
                  </a:cubicBezTo>
                  <a:cubicBezTo>
                    <a:pt x="2239" y="2859"/>
                    <a:pt x="2905" y="2239"/>
                    <a:pt x="2905" y="1430"/>
                  </a:cubicBezTo>
                  <a:cubicBezTo>
                    <a:pt x="2905" y="644"/>
                    <a:pt x="2239" y="1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" name="Google Shape;2405;p45"/>
            <p:cNvSpPr/>
            <p:nvPr/>
          </p:nvSpPr>
          <p:spPr>
            <a:xfrm>
              <a:off x="5051766" y="1866137"/>
              <a:ext cx="67541" cy="67541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501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501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" name="Google Shape;2406;p45"/>
            <p:cNvSpPr/>
            <p:nvPr/>
          </p:nvSpPr>
          <p:spPr>
            <a:xfrm>
              <a:off x="4780177" y="1866137"/>
              <a:ext cx="67541" cy="67541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501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501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" name="Google Shape;2407;p45"/>
            <p:cNvSpPr/>
            <p:nvPr/>
          </p:nvSpPr>
          <p:spPr>
            <a:xfrm>
              <a:off x="5038251" y="1945683"/>
              <a:ext cx="103580" cy="55539"/>
            </a:xfrm>
            <a:custGeom>
              <a:avLst/>
              <a:gdLst/>
              <a:ahLst/>
              <a:cxnLst/>
              <a:rect l="l" t="t" r="r" b="b"/>
              <a:pathLst>
                <a:path w="3288" h="1763" extrusionOk="0">
                  <a:moveTo>
                    <a:pt x="453" y="0"/>
                  </a:moveTo>
                  <a:cubicBezTo>
                    <a:pt x="263" y="119"/>
                    <a:pt x="120" y="262"/>
                    <a:pt x="1" y="452"/>
                  </a:cubicBezTo>
                  <a:cubicBezTo>
                    <a:pt x="48" y="643"/>
                    <a:pt x="72" y="857"/>
                    <a:pt x="72" y="1048"/>
                  </a:cubicBezTo>
                  <a:lnTo>
                    <a:pt x="72" y="1762"/>
                  </a:lnTo>
                  <a:lnTo>
                    <a:pt x="3025" y="1762"/>
                  </a:lnTo>
                  <a:cubicBezTo>
                    <a:pt x="3168" y="1762"/>
                    <a:pt x="3287" y="1667"/>
                    <a:pt x="3287" y="1524"/>
                  </a:cubicBezTo>
                  <a:cubicBezTo>
                    <a:pt x="3287" y="905"/>
                    <a:pt x="3001" y="357"/>
                    <a:pt x="2549" y="0"/>
                  </a:cubicBezTo>
                  <a:cubicBezTo>
                    <a:pt x="2239" y="214"/>
                    <a:pt x="1882" y="333"/>
                    <a:pt x="1501" y="333"/>
                  </a:cubicBezTo>
                  <a:cubicBezTo>
                    <a:pt x="1096" y="333"/>
                    <a:pt x="739" y="214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" name="Google Shape;2408;p45"/>
            <p:cNvSpPr/>
            <p:nvPr/>
          </p:nvSpPr>
          <p:spPr>
            <a:xfrm>
              <a:off x="4881460" y="1922402"/>
              <a:ext cx="136563" cy="78819"/>
            </a:xfrm>
            <a:custGeom>
              <a:avLst/>
              <a:gdLst/>
              <a:ahLst/>
              <a:cxnLst/>
              <a:rect l="l" t="t" r="r" b="b"/>
              <a:pathLst>
                <a:path w="4335" h="2502" extrusionOk="0">
                  <a:moveTo>
                    <a:pt x="3358" y="1"/>
                  </a:moveTo>
                  <a:cubicBezTo>
                    <a:pt x="3025" y="239"/>
                    <a:pt x="2596" y="358"/>
                    <a:pt x="2168" y="358"/>
                  </a:cubicBezTo>
                  <a:cubicBezTo>
                    <a:pt x="1739" y="358"/>
                    <a:pt x="1310" y="239"/>
                    <a:pt x="977" y="25"/>
                  </a:cubicBezTo>
                  <a:cubicBezTo>
                    <a:pt x="382" y="429"/>
                    <a:pt x="1" y="1120"/>
                    <a:pt x="1" y="1882"/>
                  </a:cubicBezTo>
                  <a:lnTo>
                    <a:pt x="1" y="2144"/>
                  </a:lnTo>
                  <a:cubicBezTo>
                    <a:pt x="1" y="2358"/>
                    <a:pt x="167" y="2501"/>
                    <a:pt x="358" y="2501"/>
                  </a:cubicBezTo>
                  <a:lnTo>
                    <a:pt x="3978" y="2501"/>
                  </a:lnTo>
                  <a:cubicBezTo>
                    <a:pt x="4168" y="2501"/>
                    <a:pt x="4335" y="2358"/>
                    <a:pt x="4335" y="2144"/>
                  </a:cubicBezTo>
                  <a:lnTo>
                    <a:pt x="4335" y="1787"/>
                  </a:lnTo>
                  <a:cubicBezTo>
                    <a:pt x="4335" y="1596"/>
                    <a:pt x="4311" y="1382"/>
                    <a:pt x="4263" y="1191"/>
                  </a:cubicBezTo>
                  <a:cubicBezTo>
                    <a:pt x="4097" y="715"/>
                    <a:pt x="3787" y="287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" name="Google Shape;2409;p45"/>
            <p:cNvSpPr/>
            <p:nvPr/>
          </p:nvSpPr>
          <p:spPr>
            <a:xfrm>
              <a:off x="4757684" y="1945683"/>
              <a:ext cx="103549" cy="55539"/>
            </a:xfrm>
            <a:custGeom>
              <a:avLst/>
              <a:gdLst/>
              <a:ahLst/>
              <a:cxnLst/>
              <a:rect l="l" t="t" r="r" b="b"/>
              <a:pathLst>
                <a:path w="3287" h="1763" extrusionOk="0">
                  <a:moveTo>
                    <a:pt x="738" y="0"/>
                  </a:moveTo>
                  <a:cubicBezTo>
                    <a:pt x="286" y="357"/>
                    <a:pt x="0" y="905"/>
                    <a:pt x="0" y="1524"/>
                  </a:cubicBezTo>
                  <a:lnTo>
                    <a:pt x="0" y="1762"/>
                  </a:lnTo>
                  <a:lnTo>
                    <a:pt x="3215" y="1762"/>
                  </a:lnTo>
                  <a:lnTo>
                    <a:pt x="3215" y="1048"/>
                  </a:lnTo>
                  <a:cubicBezTo>
                    <a:pt x="3215" y="857"/>
                    <a:pt x="3239" y="643"/>
                    <a:pt x="3287" y="452"/>
                  </a:cubicBezTo>
                  <a:cubicBezTo>
                    <a:pt x="3168" y="262"/>
                    <a:pt x="3001" y="119"/>
                    <a:pt x="2834" y="0"/>
                  </a:cubicBezTo>
                  <a:cubicBezTo>
                    <a:pt x="2548" y="214"/>
                    <a:pt x="2191" y="333"/>
                    <a:pt x="1786" y="333"/>
                  </a:cubicBezTo>
                  <a:cubicBezTo>
                    <a:pt x="1381" y="333"/>
                    <a:pt x="1024" y="214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64" name="Соединительная линия уступом 63"/>
          <p:cNvCxnSpPr>
            <a:stCxn id="45" idx="2"/>
            <a:endCxn id="2378" idx="2"/>
          </p:cNvCxnSpPr>
          <p:nvPr/>
        </p:nvCxnSpPr>
        <p:spPr>
          <a:xfrm rot="5400000" flipH="1" flipV="1">
            <a:off x="3349996" y="2365002"/>
            <a:ext cx="35709" cy="4301421"/>
          </a:xfrm>
          <a:prstGeom prst="bentConnector3">
            <a:avLst>
              <a:gd name="adj1" fmla="val -6401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67" y="1052658"/>
            <a:ext cx="951353" cy="9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31" y="1434603"/>
            <a:ext cx="1218917" cy="6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74;p45"/>
          <p:cNvSpPr txBox="1">
            <a:spLocks noGrp="1"/>
          </p:cNvSpPr>
          <p:nvPr>
            <p:ph type="title"/>
          </p:nvPr>
        </p:nvSpPr>
        <p:spPr>
          <a:xfrm>
            <a:off x="185350" y="103482"/>
            <a:ext cx="89586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dirty="0" smtClean="0"/>
              <a:t>Ключевые факторы, способствовавшие распространению промышленного скрещивания</a:t>
            </a:r>
            <a:endParaRPr sz="2800" dirty="0"/>
          </a:p>
        </p:txBody>
      </p:sp>
      <p:grpSp>
        <p:nvGrpSpPr>
          <p:cNvPr id="5" name="Google Shape;3470;p57"/>
          <p:cNvGrpSpPr/>
          <p:nvPr/>
        </p:nvGrpSpPr>
        <p:grpSpPr>
          <a:xfrm>
            <a:off x="185350" y="2224216"/>
            <a:ext cx="8563231" cy="1445741"/>
            <a:chOff x="6336019" y="3733725"/>
            <a:chExt cx="2566206" cy="35131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Google Shape;3471;p57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gradFill flip="none" rotWithShape="1">
                  <a:gsLst>
                    <a:gs pos="44000">
                      <a:srgbClr val="000000">
                        <a:tint val="66000"/>
                        <a:satMod val="160000"/>
                        <a:alpha val="16000"/>
                      </a:srgbClr>
                    </a:gs>
                    <a:gs pos="50000">
                      <a:srgbClr val="000000">
                        <a:tint val="44500"/>
                        <a:satMod val="160000"/>
                      </a:srgbClr>
                    </a:gs>
                    <a:gs pos="100000">
                      <a:srgbClr val="00000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</a:endParaRPr>
            </a:p>
          </p:txBody>
        </p:sp>
        <p:sp>
          <p:nvSpPr>
            <p:cNvPr id="7" name="Google Shape;3472;p57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>
                    <a:alpha val="12000"/>
                  </a:srgbClr>
                </a:solidFill>
              </a:endParaRPr>
            </a:p>
          </p:txBody>
        </p:sp>
        <p:sp>
          <p:nvSpPr>
            <p:cNvPr id="8" name="Google Shape;3473;p57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>
                    <a:alpha val="12000"/>
                  </a:srgbClr>
                </a:solidFill>
              </a:endParaRPr>
            </a:p>
          </p:txBody>
        </p:sp>
        <p:sp>
          <p:nvSpPr>
            <p:cNvPr id="9" name="Google Shape;3474;p57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>
                    <a:alpha val="12000"/>
                  </a:srgbClr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0129" y="1264904"/>
            <a:ext cx="8377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Повышение продуктивности</a:t>
            </a:r>
            <a:r>
              <a:rPr lang="ru-RU" dirty="0" smtClean="0"/>
              <a:t>: Основной целью промышленного скрещивания было повышение продуктивности овец, будь то улучшение мясных качеств, шерстной продуктивности или плодовитости. Использование пород с разными характеристиками позволяло получить гибридное потомство с желаемым сочетанием признаков.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3761" y="2184683"/>
            <a:ext cx="7945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Развитие генетики и селекции</a:t>
            </a:r>
            <a:r>
              <a:rPr lang="ru-RU" dirty="0" smtClean="0"/>
              <a:t>: Улучшение понимания генетических закономерностей и разработка методов селекции позволили более эффективно подбирать родительские пары и прогнозировать результаты скрещивания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0390" y="2892508"/>
            <a:ext cx="7488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Социально-экономические факторы</a:t>
            </a:r>
            <a:r>
              <a:rPr lang="ru-RU" dirty="0" smtClean="0"/>
              <a:t>: В условиях развития сельского хозяйства и повышения спроса на продукты овцеводства, требовались более эффективные методы производства, что и стимулировало внедрение интенсивных технологий, включая промышленное скрещивание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1794" y="3788598"/>
            <a:ext cx="6685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Опыт зарубежных стран</a:t>
            </a:r>
            <a:r>
              <a:rPr lang="ru-RU" dirty="0" smtClean="0"/>
              <a:t>: Опыт применения промышленного скрещивания в овцеводстве в развитых странах (например, в Австралии, Новой Зеландии, Великобритании) был изучен и адаптирован для использования в других регионах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0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" y="53015"/>
            <a:ext cx="7899561" cy="572700"/>
          </a:xfrm>
        </p:spPr>
        <p:txBody>
          <a:bodyPr/>
          <a:lstStyle/>
          <a:p>
            <a:r>
              <a:rPr lang="ru-RU" dirty="0" smtClean="0"/>
              <a:t>Промышленное скрещивание сегодня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110" y="1312021"/>
            <a:ext cx="4347316" cy="1072933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1800" dirty="0" smtClean="0"/>
              <a:t>Доктрина продовольственной безопасности РФ</a:t>
            </a: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2"/>
          </p:nvPr>
        </p:nvSpPr>
        <p:spPr>
          <a:xfrm>
            <a:off x="478826" y="2223209"/>
            <a:ext cx="4120556" cy="971700"/>
          </a:xfrm>
        </p:spPr>
        <p:txBody>
          <a:bodyPr/>
          <a:lstStyle/>
          <a:p>
            <a:pPr marL="0" indent="0"/>
            <a:r>
              <a:rPr lang="ru-RU" dirty="0" smtClean="0"/>
              <a:t>наращивание внутреннего производства мяса, обеспечит россиян безопасным и качественным мясом, а также снизит импортную зависимость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3"/>
          </p:nvPr>
        </p:nvSpPr>
        <p:spPr>
          <a:xfrm>
            <a:off x="276575" y="3362898"/>
            <a:ext cx="4629739" cy="420600"/>
          </a:xfrm>
        </p:spPr>
        <p:txBody>
          <a:bodyPr/>
          <a:lstStyle/>
          <a:p>
            <a:pPr marL="182563" indent="-6350"/>
            <a:r>
              <a:rPr lang="ru-RU" sz="1600" u="sng" dirty="0" smtClean="0">
                <a:hlinkClick r:id="rId2"/>
              </a:rPr>
              <a:t>Рекомендаци</a:t>
            </a:r>
            <a:r>
              <a:rPr lang="ru-RU" sz="1600" u="sng" dirty="0" smtClean="0"/>
              <a:t>и</a:t>
            </a:r>
            <a:r>
              <a:rPr lang="ru-RU" sz="1600" dirty="0" smtClean="0"/>
              <a:t> по рациональным нормам потребления пищевых продуктов</a:t>
            </a:r>
            <a:endParaRPr lang="ru-RU" sz="1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"/>
          </p:nvPr>
        </p:nvSpPr>
        <p:spPr>
          <a:xfrm>
            <a:off x="0" y="3625892"/>
            <a:ext cx="4651422" cy="971700"/>
          </a:xfrm>
        </p:spPr>
        <p:txBody>
          <a:bodyPr/>
          <a:lstStyle/>
          <a:p>
            <a:pPr indent="-6350"/>
            <a:r>
              <a:rPr lang="ru-RU" u="sng" dirty="0" smtClean="0">
                <a:hlinkClick r:id="rId2"/>
              </a:rPr>
              <a:t>приказ</a:t>
            </a:r>
            <a:r>
              <a:rPr lang="ru-RU" dirty="0" smtClean="0"/>
              <a:t> Министерства здравоохранения РФ от 19 августа 2016 г. № 614 (в ред. Приказов Минздрава РФ от 25.10.2019 N 887, от 01.12.2020 N 1276, от 30.12.2022 N 821), ежегодно человеку необходимо употреблять не менее 74 кг мяса 5 из которых должно приходиться на баранину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26" y="863180"/>
            <a:ext cx="457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ru-RU" i="1" dirty="0" smtClean="0"/>
              <a:t>В 2024 году уровень самообеспеченности мясом и мясной продукцией в России составил </a:t>
            </a:r>
            <a:r>
              <a:rPr lang="ru-RU" b="1" i="1" dirty="0" smtClean="0"/>
              <a:t>103,8%</a:t>
            </a:r>
            <a:r>
              <a:rPr lang="ru-RU" i="1" dirty="0" smtClean="0"/>
              <a:t>.</a:t>
            </a:r>
            <a:endParaRPr lang="ru-RU" i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178025" y="2567740"/>
            <a:ext cx="3246617" cy="2578362"/>
            <a:chOff x="2123728" y="1988840"/>
            <a:chExt cx="3384376" cy="2664296"/>
          </a:xfrm>
        </p:grpSpPr>
        <p:graphicFrame>
          <p:nvGraphicFramePr>
            <p:cNvPr id="13" name="Диаграмма 12"/>
            <p:cNvGraphicFramePr/>
            <p:nvPr/>
          </p:nvGraphicFramePr>
          <p:xfrm>
            <a:off x="2123728" y="1988840"/>
            <a:ext cx="3384376" cy="2664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491880" y="314096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82 кг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9992" y="2636912"/>
              <a:ext cx="514885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35 кг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31840" y="4221088"/>
              <a:ext cx="514885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13 кг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1760" y="3429000"/>
              <a:ext cx="514885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32 кг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87824" y="2060848"/>
              <a:ext cx="553357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1,4 кг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95936" y="1988840"/>
              <a:ext cx="553357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0,6 кг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000339" y="571476"/>
            <a:ext cx="3517075" cy="2664296"/>
            <a:chOff x="1991029" y="1988840"/>
            <a:chExt cx="3517075" cy="2664296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3623736678"/>
                </p:ext>
              </p:extLst>
            </p:nvPr>
          </p:nvGraphicFramePr>
          <p:xfrm>
            <a:off x="2123728" y="1988840"/>
            <a:ext cx="3384376" cy="2664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8" name="Группа 12"/>
            <p:cNvGrpSpPr/>
            <p:nvPr/>
          </p:nvGrpSpPr>
          <p:grpSpPr>
            <a:xfrm>
              <a:off x="1991029" y="2356512"/>
              <a:ext cx="2370037" cy="2038841"/>
              <a:chOff x="-235911" y="2458980"/>
              <a:chExt cx="2370037" cy="203884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85607" y="3411589"/>
                <a:ext cx="679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74 кг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619241" y="3018072"/>
                <a:ext cx="514885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40 кг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42959" y="4220822"/>
                <a:ext cx="514885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14 кг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235911" y="3091321"/>
                <a:ext cx="514885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10 кг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1532" y="2689828"/>
                <a:ext cx="478706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5 кг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56277" y="2458980"/>
                <a:ext cx="458661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atin typeface="Times New Roman" pitchFamily="18" charset="0"/>
                    <a:cs typeface="Times New Roman" pitchFamily="18" charset="0"/>
                  </a:rPr>
                  <a:t>5 кг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4986364" y="7198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9525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 потребления мяса </a:t>
            </a:r>
          </a:p>
          <a:p>
            <a:pPr marL="457200" indent="-9525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России на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92937" y="4435321"/>
            <a:ext cx="205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Фактическое потребление </a:t>
            </a:r>
            <a:endParaRPr lang="ru-RU" sz="1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мяса в России в 2024 году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37" y="1739765"/>
            <a:ext cx="2810996" cy="18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0" name="Google Shape;1940;p37"/>
          <p:cNvSpPr txBox="1">
            <a:spLocks noGrp="1"/>
          </p:cNvSpPr>
          <p:nvPr>
            <p:ph type="title"/>
          </p:nvPr>
        </p:nvSpPr>
        <p:spPr>
          <a:xfrm>
            <a:off x="390868" y="243760"/>
            <a:ext cx="782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 smtClean="0"/>
              <a:t>Направления использования </a:t>
            </a:r>
            <a:r>
              <a:rPr lang="ru-RU" sz="2000" dirty="0"/>
              <a:t>промышленного скрещивания в овцеводстве:</a:t>
            </a:r>
            <a:r>
              <a:rPr lang="ru-RU" sz="2800" dirty="0"/>
              <a:t/>
            </a:r>
            <a:br>
              <a:rPr lang="ru-RU" sz="2800" dirty="0"/>
            </a:br>
            <a:endParaRPr sz="2800" dirty="0"/>
          </a:p>
        </p:txBody>
      </p:sp>
      <p:sp>
        <p:nvSpPr>
          <p:cNvPr id="1942" name="Google Shape;1942;p37"/>
          <p:cNvSpPr txBox="1">
            <a:spLocks noGrp="1"/>
          </p:cNvSpPr>
          <p:nvPr>
            <p:ph type="subTitle" idx="2"/>
          </p:nvPr>
        </p:nvSpPr>
        <p:spPr>
          <a:xfrm>
            <a:off x="-3470266" y="339540"/>
            <a:ext cx="3267546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944" name="Google Shape;1944;p37"/>
          <p:cNvSpPr txBox="1">
            <a:spLocks noGrp="1"/>
          </p:cNvSpPr>
          <p:nvPr>
            <p:ph type="subTitle" idx="4"/>
          </p:nvPr>
        </p:nvSpPr>
        <p:spPr>
          <a:xfrm>
            <a:off x="2254132" y="833261"/>
            <a:ext cx="5876754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 dirty="0" smtClean="0"/>
              <a:t>Улучшение </a:t>
            </a:r>
            <a:r>
              <a:rPr lang="ru-RU" b="1" dirty="0"/>
              <a:t>шерстной продуктивности:</a:t>
            </a:r>
            <a:r>
              <a:rPr lang="ru-RU" dirty="0"/>
              <a:t> </a:t>
            </a:r>
            <a:endParaRPr lang="ru-RU" dirty="0" smtClean="0"/>
          </a:p>
          <a:p>
            <a:pPr marL="0" lvl="0" indent="0"/>
            <a:r>
              <a:rPr lang="ru-RU" dirty="0" smtClean="0"/>
              <a:t>Скрещивание </a:t>
            </a:r>
            <a:r>
              <a:rPr lang="ru-RU" dirty="0"/>
              <a:t>маток мясо-шерстных или полутонкорунных пород с баранами тонкорунных пород для увеличения настрига шерсти и улучшения ее качества.</a:t>
            </a:r>
            <a:br>
              <a:rPr lang="ru-RU" dirty="0"/>
            </a:br>
            <a:endParaRPr dirty="0"/>
          </a:p>
        </p:txBody>
      </p:sp>
      <p:sp>
        <p:nvSpPr>
          <p:cNvPr id="1951" name="Google Shape;1951;p37"/>
          <p:cNvSpPr/>
          <p:nvPr/>
        </p:nvSpPr>
        <p:spPr>
          <a:xfrm>
            <a:off x="8203857" y="874205"/>
            <a:ext cx="674700" cy="674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386466" y="4097276"/>
            <a:ext cx="6312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для повышения шерстной продуктивности промышленное скрещивание применяется достаточно редко, уступая вводному (прилитие крови). В настоящее время для повышения уровня шерстной продуктивности, улучшения качества шерсти и жиропота многим отечественным тонкорунным породам овец приливают кровь австралийских мериносов. </a:t>
            </a:r>
            <a:endParaRPr lang="ru-RU" sz="105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147806" y="2610762"/>
            <a:ext cx="4355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стоимости продукции показывает, что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шерсти в России является убыточным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баранины в 20-30 раз превышает стоимость шерсти. В этой связи для повышения конкурентоспособности и эффективности отрасли особое внимание требует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мясная продуктивность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7806" y="17917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Несмотря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на появление синтетических материалов, ценность натуральной шерсти была достаточно высока. В 80-х годах прошлого столетия 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Советский Союз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 занимал первое место в мире по объёму производства шерстяных тканей.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90868" y="1869942"/>
            <a:ext cx="756938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20 век: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86466" y="2690951"/>
            <a:ext cx="82266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Сегодня:</a:t>
            </a:r>
            <a:endParaRPr lang="ru-RU" sz="1200" dirty="0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44" y="3007287"/>
            <a:ext cx="2246363" cy="17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48" y="896913"/>
            <a:ext cx="1218917" cy="6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ademic Review Meeting by Slidesgo">
  <a:themeElements>
    <a:clrScheme name="Simple Light">
      <a:dk1>
        <a:srgbClr val="242424"/>
      </a:dk1>
      <a:lt1>
        <a:srgbClr val="FFFFFF"/>
      </a:lt1>
      <a:dk2>
        <a:srgbClr val="FF7771"/>
      </a:dk2>
      <a:lt2>
        <a:srgbClr val="F69A5B"/>
      </a:lt2>
      <a:accent1>
        <a:srgbClr val="D4D86F"/>
      </a:accent1>
      <a:accent2>
        <a:srgbClr val="F1FAFF"/>
      </a:accent2>
      <a:accent3>
        <a:srgbClr val="98CCE7"/>
      </a:accent3>
      <a:accent4>
        <a:srgbClr val="58A0C5"/>
      </a:accent4>
      <a:accent5>
        <a:srgbClr val="FFFFFF"/>
      </a:accent5>
      <a:accent6>
        <a:srgbClr val="FFFFFF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1885</Words>
  <Application>Microsoft Office PowerPoint</Application>
  <PresentationFormat>Экран (16:9)</PresentationFormat>
  <Paragraphs>280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YS Text</vt:lpstr>
      <vt:lpstr>Calibri</vt:lpstr>
      <vt:lpstr>Roboto</vt:lpstr>
      <vt:lpstr>Arial</vt:lpstr>
      <vt:lpstr>Times New Roman</vt:lpstr>
      <vt:lpstr>Barlow</vt:lpstr>
      <vt:lpstr>Hammersmith One</vt:lpstr>
      <vt:lpstr>Source Sans Pro</vt:lpstr>
      <vt:lpstr>Academic Review Meeting by Slidesgo</vt:lpstr>
      <vt:lpstr>Теория и практика промышленного  скрещивания  в овцеводстве</vt:lpstr>
      <vt:lpstr>Теория скрещивания</vt:lpstr>
      <vt:lpstr>01</vt:lpstr>
      <vt:lpstr>Определение скрещивания</vt:lpstr>
      <vt:lpstr>Понятие гетерозиса</vt:lpstr>
      <vt:lpstr>История промышленного скрещивания</vt:lpstr>
      <vt:lpstr>Ключевые факторы, способствовавшие распространению промышленного скрещивания</vt:lpstr>
      <vt:lpstr>Промышленное скрещивание сегодня</vt:lpstr>
      <vt:lpstr>Направления использования промышленного скрещивания в овцеводстве: </vt:lpstr>
      <vt:lpstr>Направления использования промышленного скрещивания в овцеводстве:</vt:lpstr>
      <vt:lpstr>Направления использования промышленного скрещивания в овцеводстве:</vt:lpstr>
      <vt:lpstr>Показатели убоя баранчиков -1</vt:lpstr>
      <vt:lpstr>Убойные показатели баранчиков -2</vt:lpstr>
      <vt:lpstr>Убойные показатели баранчиков - 3</vt:lpstr>
      <vt:lpstr>Показатели убоя баранчиков - 4</vt:lpstr>
      <vt:lpstr>Заключение: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рынка труда и занятости населения</dc:title>
  <dc:creator>Кафедра молочного и мясного скотоводства (2)</dc:creator>
  <cp:lastModifiedBy>Admin</cp:lastModifiedBy>
  <cp:revision>44</cp:revision>
  <dcterms:modified xsi:type="dcterms:W3CDTF">2025-11-11T13:15:44Z</dcterms:modified>
</cp:coreProperties>
</file>